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76"/>
  </p:handoutMasterIdLst>
  <p:sldIdLst>
    <p:sldId id="381" r:id="rId4"/>
    <p:sldId id="561" r:id="rId5"/>
    <p:sldId id="747" r:id="rId6"/>
    <p:sldId id="1062" r:id="rId8"/>
    <p:sldId id="1117" r:id="rId9"/>
    <p:sldId id="1114" r:id="rId10"/>
    <p:sldId id="1115" r:id="rId11"/>
    <p:sldId id="1116" r:id="rId12"/>
    <p:sldId id="1186" r:id="rId13"/>
    <p:sldId id="1118" r:id="rId14"/>
    <p:sldId id="1121" r:id="rId15"/>
    <p:sldId id="1119" r:id="rId16"/>
    <p:sldId id="1120" r:id="rId17"/>
    <p:sldId id="1122" r:id="rId18"/>
    <p:sldId id="1123" r:id="rId19"/>
    <p:sldId id="1124" r:id="rId20"/>
    <p:sldId id="1125" r:id="rId21"/>
    <p:sldId id="1126" r:id="rId22"/>
    <p:sldId id="1127" r:id="rId23"/>
    <p:sldId id="1128" r:id="rId24"/>
    <p:sldId id="1129" r:id="rId25"/>
    <p:sldId id="1130" r:id="rId26"/>
    <p:sldId id="1131" r:id="rId27"/>
    <p:sldId id="1132" r:id="rId28"/>
    <p:sldId id="1133" r:id="rId29"/>
    <p:sldId id="1134" r:id="rId30"/>
    <p:sldId id="1248" r:id="rId31"/>
    <p:sldId id="1135" r:id="rId32"/>
    <p:sldId id="1136" r:id="rId33"/>
    <p:sldId id="1137" r:id="rId34"/>
    <p:sldId id="1138" r:id="rId35"/>
    <p:sldId id="1139" r:id="rId36"/>
    <p:sldId id="1140" r:id="rId37"/>
    <p:sldId id="1141" r:id="rId38"/>
    <p:sldId id="1142" r:id="rId39"/>
    <p:sldId id="1143" r:id="rId40"/>
    <p:sldId id="1144" r:id="rId41"/>
    <p:sldId id="1145" r:id="rId42"/>
    <p:sldId id="1146" r:id="rId43"/>
    <p:sldId id="1147" r:id="rId44"/>
    <p:sldId id="1148" r:id="rId45"/>
    <p:sldId id="1149" r:id="rId46"/>
    <p:sldId id="1187" r:id="rId47"/>
    <p:sldId id="1150" r:id="rId48"/>
    <p:sldId id="1151" r:id="rId49"/>
    <p:sldId id="1152" r:id="rId50"/>
    <p:sldId id="1153" r:id="rId51"/>
    <p:sldId id="1154" r:id="rId52"/>
    <p:sldId id="1155" r:id="rId53"/>
    <p:sldId id="1156" r:id="rId54"/>
    <p:sldId id="1157" r:id="rId55"/>
    <p:sldId id="1158" r:id="rId56"/>
    <p:sldId id="1159" r:id="rId57"/>
    <p:sldId id="1160" r:id="rId58"/>
    <p:sldId id="1161" r:id="rId59"/>
    <p:sldId id="1162" r:id="rId60"/>
    <p:sldId id="1163" r:id="rId61"/>
    <p:sldId id="1164" r:id="rId62"/>
    <p:sldId id="1166" r:id="rId63"/>
    <p:sldId id="1165" r:id="rId64"/>
    <p:sldId id="1167" r:id="rId65"/>
    <p:sldId id="749" r:id="rId66"/>
    <p:sldId id="750" r:id="rId67"/>
    <p:sldId id="751" r:id="rId68"/>
    <p:sldId id="752" r:id="rId69"/>
    <p:sldId id="753" r:id="rId70"/>
    <p:sldId id="754" r:id="rId71"/>
    <p:sldId id="759" r:id="rId72"/>
    <p:sldId id="1059" r:id="rId73"/>
    <p:sldId id="757" r:id="rId74"/>
    <p:sldId id="758" r:id="rId75"/>
  </p:sldIdLst>
  <p:sldSz cx="12192000" cy="6858000"/>
  <p:notesSz cx="6858000" cy="9144000"/>
  <p:custDataLst>
    <p:tags r:id="rId8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06"/>
        <p:guide pos="38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1" Type="http://schemas.openxmlformats.org/officeDocument/2006/relationships/tags" Target="tags/tag181.xml"/><Relationship Id="rId80" Type="http://schemas.openxmlformats.org/officeDocument/2006/relationships/commentAuthors" Target="commentAuthors.xml"/><Relationship Id="rId8" Type="http://schemas.openxmlformats.org/officeDocument/2006/relationships/slide" Target="slides/slide4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handoutMaster" Target="handoutMasters/handoutMaster1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.xml"/><Relationship Id="rId5" Type="http://schemas.openxmlformats.org/officeDocument/2006/relationships/hyperlink" Target="file:///E:\android-sdk-windows\docs\reference\android\graphics\Shader.html" TargetMode="External"/><Relationship Id="rId4" Type="http://schemas.openxmlformats.org/officeDocument/2006/relationships/hyperlink" Target="file:///E:\android-sdk-windows\docs\reference\android\graphics\PathEffect.html" TargetMode="External"/><Relationship Id="rId3" Type="http://schemas.openxmlformats.org/officeDocument/2006/relationships/hyperlink" Target="file:///E:\android-sdk-windows\docs\reference\android\graphics\Paint.html" TargetMode="Externa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4.xml"/><Relationship Id="rId7" Type="http://schemas.openxmlformats.org/officeDocument/2006/relationships/hyperlink" Target="file:///E:\android-sdk-windows\docs\reference\android\graphics\Paint.Join.html" TargetMode="External"/><Relationship Id="rId6" Type="http://schemas.openxmlformats.org/officeDocument/2006/relationships/hyperlink" Target="file:///E:\android-sdk-windows\docs\reference\android\graphics\Paint.Cap.html" TargetMode="External"/><Relationship Id="rId5" Type="http://schemas.openxmlformats.org/officeDocument/2006/relationships/hyperlink" Target="file:///E:\android-sdk-windows\docs\reference\android\graphics\Paint.Align.html" TargetMode="External"/><Relationship Id="rId4" Type="http://schemas.openxmlformats.org/officeDocument/2006/relationships/hyperlink" Target="file:///E:\android-sdk-windows\docs\reference\android\graphics\Paint.Style.html" TargetMode="External"/><Relationship Id="rId3" Type="http://schemas.openxmlformats.org/officeDocument/2006/relationships/hyperlink" Target="file:///E:\android-sdk-windows\docs\reference\android\graphics\Paint.html" TargetMode="External"/><Relationship Id="rId2" Type="http://schemas.openxmlformats.org/officeDocument/2006/relationships/tags" Target="../tags/tag23.xml"/><Relationship Id="rId10" Type="http://schemas.openxmlformats.org/officeDocument/2006/relationships/notesSlide" Target="../notesSlides/notesSlide9.xml"/><Relationship Id="rId1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Relationship Id="rId3" Type="http://schemas.openxmlformats.org/officeDocument/2006/relationships/image" Target="../media/image10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.xml"/><Relationship Id="rId3" Type="http://schemas.openxmlformats.org/officeDocument/2006/relationships/image" Target="../media/image13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.xml"/><Relationship Id="rId3" Type="http://schemas.openxmlformats.org/officeDocument/2006/relationships/image" Target="../media/image14.pn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45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Relationship Id="rId3" Type="http://schemas.openxmlformats.org/officeDocument/2006/relationships/image" Target="../media/image17.png"/><Relationship Id="rId2" Type="http://schemas.openxmlformats.org/officeDocument/2006/relationships/tags" Target="../tags/tag44.xml"/><Relationship Id="rId10" Type="http://schemas.openxmlformats.org/officeDocument/2006/relationships/notesSlide" Target="../notesSlides/notesSlide18.xml"/><Relationship Id="rId1" Type="http://schemas.openxmlformats.org/officeDocument/2006/relationships/tags" Target="../tags/tag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9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2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6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9.xml"/><Relationship Id="rId4" Type="http://schemas.openxmlformats.org/officeDocument/2006/relationships/image" Target="../media/image27.png"/><Relationship Id="rId3" Type="http://schemas.openxmlformats.org/officeDocument/2006/relationships/image" Target="../media/image25.png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image" Target="../media/image28.png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Relationship Id="rId3" Type="http://schemas.openxmlformats.org/officeDocument/2006/relationships/image" Target="../media/image29.png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0.xml"/><Relationship Id="rId3" Type="http://schemas.openxmlformats.org/officeDocument/2006/relationships/image" Target="../media/image30.jpeg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7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29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6.xml"/><Relationship Id="rId4" Type="http://schemas.openxmlformats.org/officeDocument/2006/relationships/image" Target="../media/image33.png"/><Relationship Id="rId3" Type="http://schemas.openxmlformats.org/officeDocument/2006/relationships/image" Target="../media/image29.png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9.xml"/><Relationship Id="rId4" Type="http://schemas.openxmlformats.org/officeDocument/2006/relationships/image" Target="../media/image34.png"/><Relationship Id="rId3" Type="http://schemas.openxmlformats.org/officeDocument/2006/relationships/image" Target="../media/image29.png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Relationship Id="rId3" Type="http://schemas.openxmlformats.org/officeDocument/2006/relationships/image" Target="../media/image35.png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Relationship Id="rId3" Type="http://schemas.openxmlformats.org/officeDocument/2006/relationships/image" Target="../media/image36.png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6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9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1.xml"/><Relationship Id="rId3" Type="http://schemas.openxmlformats.org/officeDocument/2006/relationships/hyperlink" Target="eclipse-javadoc:%E2%98%82=MatrixTest/E:\/android-sdk-windows\/platforms\/android-21\/android.jar%3candroid.graphics(Matrix.class%E2%98%83Matrix" TargetMode="Externa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4.xml"/><Relationship Id="rId4" Type="http://schemas.openxmlformats.org/officeDocument/2006/relationships/hyperlink" Target="eclipse-javadoc:%E2%98%82=MatrixTest/E:\/android-sdk-windows\/platforms\/android-21\/android.jar%3candroid.graphics(Matrix.class%E2%98%83Matrix~postConcat~Landroid.graphics.Matrix;%E2%98%82Matrix" TargetMode="External"/><Relationship Id="rId3" Type="http://schemas.openxmlformats.org/officeDocument/2006/relationships/hyperlink" Target="eclipse-javadoc:%E2%98%82=MatrixTest/E:\/android-sdk-windows\/platforms\/android-21\/android.jar%3candroid.graphics(Matrix.class%E2%98%83Matrix" TargetMode="Externa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7.xml"/><Relationship Id="rId4" Type="http://schemas.openxmlformats.org/officeDocument/2006/relationships/hyperlink" Target="eclipse-javadoc:%E2%98%82=MatrixTest/E:\/android-sdk-windows\/platforms\/android-21\/android.jar%3candroid.graphics(Matrix.class%E2%98%83Matrix~postConcat~Landroid.graphics.Matrix;%E2%98%82Matrix" TargetMode="External"/><Relationship Id="rId3" Type="http://schemas.openxmlformats.org/officeDocument/2006/relationships/hyperlink" Target="eclipse-javadoc:%E2%98%82=MatrixTest/E:\/android-sdk-windows\/platforms\/android-21\/android.jar%3candroid.graphics(Matrix.class%E2%98%83Matrix" TargetMode="Externa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0.xml"/><Relationship Id="rId3" Type="http://schemas.openxmlformats.org/officeDocument/2006/relationships/image" Target="../media/image41.png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3.xml"/><Relationship Id="rId3" Type="http://schemas.openxmlformats.org/officeDocument/2006/relationships/image" Target="../media/image42.png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4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1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9.xml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tags" Target="../tags/tag118.xml"/><Relationship Id="rId10" Type="http://schemas.openxmlformats.org/officeDocument/2006/relationships/notesSlide" Target="../notesSlides/notesSlide45.xml"/><Relationship Id="rId1" Type="http://schemas.openxmlformats.org/officeDocument/2006/relationships/tags" Target="../tags/tag11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5.xml"/><Relationship Id="rId3" Type="http://schemas.openxmlformats.org/officeDocument/2006/relationships/hyperlink" Target="eclipse-javadoc:%E2%98%82=MatrixTest/E:\/android-sdk-windows\/platforms\/android-21\/android.jar%3candroid.graphics(Matrix.class%E2%98%83Matrix" TargetMode="External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8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2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9.xml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5.xml"/><Relationship Id="rId3" Type="http://schemas.openxmlformats.org/officeDocument/2006/relationships/image" Target="../media/image59.png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8.xml"/><Relationship Id="rId3" Type="http://schemas.openxmlformats.org/officeDocument/2006/relationships/image" Target="../media/image60.png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1.xml"/><Relationship Id="rId4" Type="http://schemas.openxmlformats.org/officeDocument/2006/relationships/hyperlink" Target="eclipse-javadoc:%E2%98%82=Sample5_6/E:\/android-sdk-windows\/platforms\/android-21\/android.jar%3candroid.opengl(Matrix.class%E2%98%83Matrix" TargetMode="External"/><Relationship Id="rId3" Type="http://schemas.openxmlformats.org/officeDocument/2006/relationships/image" Target="../media/image61.png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4.xml"/><Relationship Id="rId4" Type="http://schemas.openxmlformats.org/officeDocument/2006/relationships/image" Target="../media/image62.png"/><Relationship Id="rId3" Type="http://schemas.openxmlformats.org/officeDocument/2006/relationships/hyperlink" Target="eclipse-javadoc:%E2%98%82=Sample5_6/E:\/android-sdk-windows\/platforms\/android-21\/android.jar%3candroid.opengl(Matrix.class%E2%98%83Matrix" TargetMode="External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6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48.xml"/><Relationship Id="rId5" Type="http://schemas.openxmlformats.org/officeDocument/2006/relationships/hyperlink" Target="file:///E:\android-sdk-windows\docs\reference\android\graphics\Canvas.html" TargetMode="External"/><Relationship Id="rId4" Type="http://schemas.openxmlformats.org/officeDocument/2006/relationships/hyperlink" Target="file:///E:\android-sdk-windows\docs\reference\android\graphics\drawable\Drawable.html" TargetMode="External"/><Relationship Id="rId3" Type="http://schemas.openxmlformats.org/officeDocument/2006/relationships/image" Target="../media/image63.png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4.xml"/><Relationship Id="rId3" Type="http://schemas.openxmlformats.org/officeDocument/2006/relationships/image" Target="../media/image64.png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tags" Target="../tags/tag159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tags" Target="../tags/tag160.xml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hyperlink" Target="file:///E:\android-sdk-windows\docs\reference\android\view\View.html" TargetMode="Externa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691005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Android 自定义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View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绘制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3422253348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286058" y="338836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37932" y="1104899"/>
            <a:ext cx="8420880" cy="646331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Paint</a:t>
            </a:r>
            <a:r>
              <a:rPr lang="zh-CN" altLang="en-US" dirty="0" smtClean="0"/>
              <a:t>类主要用于设置绘制风格：包括画笔的颜色画笔触笔粗细、填充风格及文字的特征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54990" y="2058035"/>
          <a:ext cx="11628120" cy="3806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4060"/>
                <a:gridCol w="5814060"/>
              </a:tblGrid>
              <a:tr h="436245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setARGB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setAlpha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设置透明度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setAntiAlias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设置是否抗锯齿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color)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effect)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设置绘制路径时的路径效果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设置画笔的填充效果</a:t>
                      </a:r>
                      <a:endParaRPr lang="zh-CN" altLang="en-US" dirty="0"/>
                    </a:p>
                  </a:txBody>
                  <a:tcPr/>
                </a:tc>
              </a:tr>
              <a:tr h="75311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setShadowLayer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radius,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shadowColor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设置阴影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845" y="1219835"/>
          <a:ext cx="1160907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4535"/>
                <a:gridCol w="5804535"/>
              </a:tblGrid>
              <a:tr h="491490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setStrokeWidth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width)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设置画笔的宽度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Paint.Style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style)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设置画笔的填充风格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setTextAlign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Paint.Align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align)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设置文字对齐方式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setTextScaleX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设置文字水平拉伸比例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设置文字的大小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setStrokeCap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file"/>
                        </a:rPr>
                        <a:t>Paint.Cap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cap)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设置画笔的形状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setStrokeJoin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file"/>
                        </a:rPr>
                        <a:t>Paint.Join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join)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设置画笔转弯处的连接风格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066" y="2559206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555077" y="1495425"/>
            <a:ext cx="8446598" cy="4247317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smtClean="0"/>
              <a:t>2</a:t>
            </a:r>
            <a:r>
              <a:rPr lang="zh-CN" altLang="en-US" b="1" dirty="0" smtClean="0"/>
              <a:t>、绘制几何图像</a:t>
            </a:r>
            <a:endParaRPr lang="zh-CN" altLang="en-US" dirty="0" smtClean="0"/>
          </a:p>
          <a:p>
            <a:r>
              <a:rPr lang="en-US" altLang="zh-CN" dirty="0" err="1" smtClean="0"/>
              <a:t>canvas.drawArc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（扇形）</a:t>
            </a:r>
            <a:endParaRPr lang="zh-CN" altLang="en-US" dirty="0" smtClean="0"/>
          </a:p>
          <a:p>
            <a:r>
              <a:rPr lang="en-US" altLang="zh-CN" dirty="0" err="1" smtClean="0"/>
              <a:t>canvas.drawCircle</a:t>
            </a:r>
            <a:r>
              <a:rPr lang="zh-CN" altLang="en-US" dirty="0" smtClean="0"/>
              <a:t>（圆）</a:t>
            </a:r>
            <a:endParaRPr lang="zh-CN" altLang="en-US" dirty="0" smtClean="0"/>
          </a:p>
          <a:p>
            <a:r>
              <a:rPr lang="en-US" altLang="zh-CN" dirty="0" err="1" smtClean="0"/>
              <a:t>canvas.drawOval</a:t>
            </a:r>
            <a:r>
              <a:rPr lang="zh-CN" altLang="en-US" dirty="0" smtClean="0"/>
              <a:t>（椭圆）</a:t>
            </a:r>
            <a:endParaRPr lang="zh-CN" altLang="en-US" dirty="0" smtClean="0"/>
          </a:p>
          <a:p>
            <a:r>
              <a:rPr lang="en-US" altLang="zh-CN" dirty="0" err="1" smtClean="0"/>
              <a:t>canvas.drawLine</a:t>
            </a:r>
            <a:r>
              <a:rPr lang="zh-CN" altLang="en-US" dirty="0" smtClean="0"/>
              <a:t>（线）</a:t>
            </a:r>
            <a:endParaRPr lang="zh-CN" altLang="en-US" dirty="0" smtClean="0"/>
          </a:p>
          <a:p>
            <a:r>
              <a:rPr lang="en-US" altLang="zh-CN" dirty="0" err="1" smtClean="0"/>
              <a:t>canvas.drawPoint</a:t>
            </a:r>
            <a:r>
              <a:rPr lang="zh-CN" altLang="en-US" dirty="0" smtClean="0"/>
              <a:t>（点）</a:t>
            </a:r>
            <a:endParaRPr lang="zh-CN" altLang="en-US" dirty="0" smtClean="0"/>
          </a:p>
          <a:p>
            <a:r>
              <a:rPr lang="en-US" altLang="zh-CN" dirty="0" err="1" smtClean="0"/>
              <a:t>canvas.drawRect</a:t>
            </a:r>
            <a:r>
              <a:rPr lang="zh-CN" altLang="en-US" dirty="0" smtClean="0"/>
              <a:t>（矩形）</a:t>
            </a:r>
            <a:endParaRPr lang="zh-CN" altLang="en-US" dirty="0" smtClean="0"/>
          </a:p>
          <a:p>
            <a:r>
              <a:rPr lang="en-US" altLang="zh-CN" dirty="0" err="1" smtClean="0"/>
              <a:t>canvas.drawRoundRect</a:t>
            </a:r>
            <a:r>
              <a:rPr lang="zh-CN" altLang="en-US" dirty="0" smtClean="0"/>
              <a:t>（圆角矩形）</a:t>
            </a:r>
            <a:endParaRPr lang="zh-CN" altLang="en-US" dirty="0" smtClean="0"/>
          </a:p>
          <a:p>
            <a:r>
              <a:rPr lang="en-US" altLang="zh-CN" dirty="0" err="1" smtClean="0"/>
              <a:t>canvas.drawVertices</a:t>
            </a:r>
            <a:r>
              <a:rPr lang="zh-CN" altLang="en-US" dirty="0" smtClean="0"/>
              <a:t>（顶点）</a:t>
            </a:r>
            <a:endParaRPr lang="zh-CN" altLang="en-US" dirty="0" smtClean="0"/>
          </a:p>
          <a:p>
            <a:r>
              <a:rPr lang="en-US" altLang="zh-CN" dirty="0" err="1" smtClean="0"/>
              <a:t>cnavas.drawPath</a:t>
            </a:r>
            <a:r>
              <a:rPr lang="zh-CN" altLang="en-US" dirty="0" smtClean="0"/>
              <a:t>（路径）</a:t>
            </a:r>
            <a:endParaRPr lang="en-US" altLang="zh-CN" dirty="0" smtClean="0"/>
          </a:p>
          <a:p>
            <a:r>
              <a:rPr lang="en-US" altLang="zh-CN" b="1" dirty="0" smtClean="0"/>
              <a:t>3</a:t>
            </a:r>
            <a:r>
              <a:rPr lang="zh-CN" altLang="en-US" b="1" dirty="0" smtClean="0"/>
              <a:t>、绘制图片</a:t>
            </a:r>
            <a:endParaRPr lang="zh-CN" altLang="en-US" dirty="0" smtClean="0"/>
          </a:p>
          <a:p>
            <a:r>
              <a:rPr lang="en-US" altLang="zh-CN" dirty="0" err="1" smtClean="0"/>
              <a:t>canvas.drawBitmap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（位图）</a:t>
            </a:r>
            <a:endParaRPr lang="zh-CN" altLang="en-US" dirty="0" smtClean="0"/>
          </a:p>
          <a:p>
            <a:r>
              <a:rPr lang="en-US" altLang="zh-CN" dirty="0" err="1" smtClean="0"/>
              <a:t>canvas.drawPicture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（图片）</a:t>
            </a:r>
            <a:endParaRPr lang="en-US" altLang="zh-CN" dirty="0" smtClean="0"/>
          </a:p>
          <a:p>
            <a:r>
              <a:rPr lang="en-US" altLang="zh-CN" b="1" dirty="0" smtClean="0"/>
              <a:t>4</a:t>
            </a:r>
            <a:r>
              <a:rPr lang="zh-CN" altLang="en-US" b="1" dirty="0" smtClean="0"/>
              <a:t>、文本</a:t>
            </a:r>
            <a:endParaRPr lang="zh-CN" altLang="en-US" dirty="0" smtClean="0"/>
          </a:p>
          <a:p>
            <a:r>
              <a:rPr lang="en-US" altLang="zh-CN" dirty="0" err="1" smtClean="0"/>
              <a:t>canvas.drawText</a:t>
            </a:r>
            <a:endParaRPr lang="en-US" altLang="zh-CN" dirty="0" smtClean="0"/>
          </a:p>
        </p:txBody>
      </p:sp>
      <p:pic>
        <p:nvPicPr>
          <p:cNvPr id="10" name="图片 9" descr="device-2015-05-19-084350.png"/>
          <p:cNvPicPr>
            <a:picLocks noChangeAspect="1"/>
          </p:cNvPicPr>
          <p:nvPr/>
        </p:nvPicPr>
        <p:blipFill>
          <a:blip r:embed="rId3"/>
          <a:srcRect r="53790" b="66620"/>
          <a:stretch>
            <a:fillRect/>
          </a:stretch>
        </p:blipFill>
        <p:spPr>
          <a:xfrm>
            <a:off x="7546340" y="1101725"/>
            <a:ext cx="3804920" cy="4886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066" y="2595401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变换操作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的变换操作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37931" y="1191894"/>
            <a:ext cx="8446599" cy="369332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还提供了一系列位置转换的方法：</a:t>
            </a:r>
            <a:r>
              <a:rPr lang="en-US" altLang="zh-CN" dirty="0" err="1" smtClean="0"/>
              <a:t>rorate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translate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skew(</a:t>
            </a:r>
            <a:r>
              <a:rPr lang="zh-CN" altLang="en-US" dirty="0" smtClean="0"/>
              <a:t>扭曲</a:t>
            </a:r>
            <a:r>
              <a:rPr lang="en-US" altLang="zh-CN" dirty="0" smtClean="0"/>
              <a:t>)</a:t>
            </a:r>
            <a:r>
              <a:rPr lang="zh-CN" altLang="en-US" dirty="0" smtClean="0"/>
              <a:t>等。</a:t>
            </a:r>
            <a:endParaRPr lang="zh-CN" altLang="en-US" dirty="0"/>
          </a:p>
        </p:txBody>
      </p:sp>
      <p:pic>
        <p:nvPicPr>
          <p:cNvPr id="14" name="图片 13" descr="device-2015-05-13-152813.png"/>
          <p:cNvPicPr>
            <a:picLocks noChangeAspect="1"/>
          </p:cNvPicPr>
          <p:nvPr/>
        </p:nvPicPr>
        <p:blipFill>
          <a:blip r:embed="rId3"/>
          <a:srcRect r="24025" b="34595"/>
          <a:stretch>
            <a:fillRect/>
          </a:stretch>
        </p:blipFill>
        <p:spPr>
          <a:xfrm>
            <a:off x="8782685" y="1237615"/>
            <a:ext cx="3294380" cy="5041900"/>
          </a:xfrm>
          <a:prstGeom prst="rect">
            <a:avLst/>
          </a:prstGeom>
        </p:spPr>
      </p:pic>
      <p:pic>
        <p:nvPicPr>
          <p:cNvPr id="2" name="图片 1" descr="SJP04DZ8Y6[DN`K7[1BYD8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" y="1499870"/>
            <a:ext cx="8228330" cy="47802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53691" y="2260121"/>
            <a:ext cx="543873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保存与回滚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55077" y="1099819"/>
            <a:ext cx="8446597" cy="9233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还提供了保存和回滚属性的方法</a:t>
            </a:r>
            <a:r>
              <a:rPr lang="en-US" altLang="zh-CN" dirty="0" smtClean="0"/>
              <a:t>(save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restore)</a:t>
            </a:r>
            <a:r>
              <a:rPr lang="zh-CN" altLang="en-US" dirty="0" smtClean="0"/>
              <a:t>，比如你可以先保存目前画纸的位置</a:t>
            </a:r>
            <a:r>
              <a:rPr lang="en-US" altLang="zh-CN" dirty="0" smtClean="0"/>
              <a:t>(save)</a:t>
            </a:r>
            <a:r>
              <a:rPr lang="zh-CN" altLang="en-US" dirty="0" smtClean="0"/>
              <a:t>，然后旋转</a:t>
            </a:r>
            <a:r>
              <a:rPr lang="en-US" altLang="zh-CN" dirty="0" smtClean="0"/>
              <a:t>90</a:t>
            </a:r>
            <a:r>
              <a:rPr lang="zh-CN" altLang="en-US" dirty="0" smtClean="0"/>
              <a:t>度，向下移动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像素后画一些图形，画完后调用</a:t>
            </a:r>
            <a:r>
              <a:rPr lang="en-US" altLang="zh-CN" dirty="0" smtClean="0"/>
              <a:t>restore</a:t>
            </a:r>
            <a:r>
              <a:rPr lang="zh-CN" altLang="en-US" dirty="0" smtClean="0"/>
              <a:t>方法返回到刚才保存的位置。</a:t>
            </a:r>
            <a:endParaRPr lang="zh-CN" altLang="en-US" dirty="0"/>
          </a:p>
        </p:txBody>
      </p:sp>
      <p:pic>
        <p:nvPicPr>
          <p:cNvPr id="46082" name="Picture 2" descr="http://img.my.csdn.net/uploads/201212/19/1355906160_381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2460" y="1708785"/>
            <a:ext cx="5704840" cy="440372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4034" name="Picture 2" descr="http://img.blog.csdn.net/20140909140844622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45" y="944880"/>
            <a:ext cx="9068435" cy="538289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9" name="图片 8" descr="device-2015-05-13-1537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785" y="1028065"/>
            <a:ext cx="2976245" cy="5291455"/>
          </a:xfrm>
          <a:prstGeom prst="rect">
            <a:avLst/>
          </a:prstGeom>
        </p:spPr>
      </p:pic>
      <p:pic>
        <p:nvPicPr>
          <p:cNvPr id="2" name="图片 1" descr="HWA$(OQ@55FS8`@TN~}}9_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" y="1028065"/>
            <a:ext cx="8295640" cy="50012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3422253348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8" name="图片 7" descr="device-2015-05-13-1544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980" y="1707515"/>
            <a:ext cx="2205990" cy="3922395"/>
          </a:xfrm>
          <a:prstGeom prst="rect">
            <a:avLst/>
          </a:prstGeom>
        </p:spPr>
      </p:pic>
      <p:pic>
        <p:nvPicPr>
          <p:cNvPr id="9" name="图片 8" descr="device-2015-05-13-1537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" y="1699260"/>
            <a:ext cx="2211070" cy="3931285"/>
          </a:xfrm>
          <a:prstGeom prst="rect">
            <a:avLst/>
          </a:prstGeom>
        </p:spPr>
      </p:pic>
      <p:pic>
        <p:nvPicPr>
          <p:cNvPr id="10" name="图片 9" descr="device-2015-05-13-15412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265" y="1699260"/>
            <a:ext cx="2220595" cy="3947795"/>
          </a:xfrm>
          <a:prstGeom prst="rect">
            <a:avLst/>
          </a:prstGeom>
        </p:spPr>
      </p:pic>
      <p:pic>
        <p:nvPicPr>
          <p:cNvPr id="13" name="图片 12" descr="device-2015-05-13-15435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385" y="1707515"/>
            <a:ext cx="2211070" cy="3931285"/>
          </a:xfrm>
          <a:prstGeom prst="rect">
            <a:avLst/>
          </a:prstGeom>
        </p:spPr>
      </p:pic>
      <p:pic>
        <p:nvPicPr>
          <p:cNvPr id="39938" name="Picture 2" descr="http://img.blog.csdn.net/20140909143603109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40495" y="1699260"/>
            <a:ext cx="2416810" cy="3930650"/>
          </a:xfrm>
          <a:prstGeom prst="rect">
            <a:avLst/>
          </a:prstGeom>
          <a:noFill/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60752" y="2469491"/>
            <a:ext cx="6669839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屏幕显示与</a:t>
            </a:r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491578" y="122872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device-2015-05-13-162124.png"/>
          <p:cNvPicPr>
            <a:picLocks noChangeAspect="1"/>
          </p:cNvPicPr>
          <p:nvPr/>
        </p:nvPicPr>
        <p:blipFill>
          <a:blip r:embed="rId3"/>
          <a:srcRect b="78365"/>
          <a:stretch>
            <a:fillRect/>
          </a:stretch>
        </p:blipFill>
        <p:spPr>
          <a:xfrm>
            <a:off x="8077835" y="1228725"/>
            <a:ext cx="4108450" cy="275907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91490" y="5165725"/>
            <a:ext cx="1163066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solidFill>
                  <a:srgbClr val="FF0000"/>
                </a:solidFill>
              </a:rPr>
              <a:t>这个结果的关键问题在于，为什么绿色框并没有移动？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图片 1" descr="H(%@O6KW86CR}1X80]WQ5]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" y="1195070"/>
            <a:ext cx="7568565" cy="38500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537845" y="963295"/>
            <a:ext cx="10122535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是一个很虚幻的概念，相当于一个透明图层（用过</a:t>
            </a:r>
            <a:r>
              <a:rPr lang="en-US" altLang="zh-CN" dirty="0" smtClean="0"/>
              <a:t>PS</a:t>
            </a:r>
            <a:r>
              <a:rPr lang="zh-CN" altLang="en-US" dirty="0" smtClean="0"/>
              <a:t>的同学应该都知道），每次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画图时（即调用</a:t>
            </a:r>
            <a:r>
              <a:rPr lang="en-US" altLang="zh-CN" dirty="0" smtClean="0"/>
              <a:t>Draw</a:t>
            </a:r>
            <a:r>
              <a:rPr lang="zh-CN" altLang="en-US" dirty="0" smtClean="0"/>
              <a:t>系列函数），都会产生一个透明图层，然后在这个图层上画图，画完之后覆盖在屏幕上显示。所以上面的两个结果是由下面几个步骤形成的</a:t>
            </a:r>
            <a:endParaRPr lang="zh-CN" altLang="en-US" dirty="0"/>
          </a:p>
        </p:txBody>
      </p:sp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993900" y="5216525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pic>
        <p:nvPicPr>
          <p:cNvPr id="37890" name="Picture 2" descr="http://img.blog.csdn.net/20140905170403218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 b="7881"/>
          <a:stretch>
            <a:fillRect/>
          </a:stretch>
        </p:blipFill>
        <p:spPr bwMode="auto">
          <a:xfrm>
            <a:off x="554990" y="1885315"/>
            <a:ext cx="7055485" cy="2616835"/>
          </a:xfrm>
          <a:prstGeom prst="rect">
            <a:avLst/>
          </a:prstGeom>
          <a:noFill/>
        </p:spPr>
      </p:pic>
      <p:pic>
        <p:nvPicPr>
          <p:cNvPr id="37892" name="Picture 4" descr="http://img.blog.csdn.net/20140905172349030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4"/>
          <a:srcRect b="5223"/>
          <a:stretch>
            <a:fillRect/>
          </a:stretch>
        </p:blipFill>
        <p:spPr bwMode="auto">
          <a:xfrm>
            <a:off x="8484235" y="1791970"/>
            <a:ext cx="3519170" cy="4447540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1251583" y="4501976"/>
            <a:ext cx="362265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paint_green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687632" y="5796044"/>
            <a:ext cx="339823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paint_red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531" y="2545691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文字绘制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0" name="图片 9" descr="device-2015-05-21-110217.png"/>
          <p:cNvPicPr>
            <a:picLocks noChangeAspect="1"/>
          </p:cNvPicPr>
          <p:nvPr/>
        </p:nvPicPr>
        <p:blipFill>
          <a:blip r:embed="rId3"/>
          <a:srcRect b="54270"/>
          <a:stretch>
            <a:fillRect/>
          </a:stretch>
        </p:blipFill>
        <p:spPr>
          <a:xfrm>
            <a:off x="8791575" y="1701800"/>
            <a:ext cx="3487420" cy="3453765"/>
          </a:xfrm>
          <a:prstGeom prst="rect">
            <a:avLst/>
          </a:prstGeom>
        </p:spPr>
      </p:pic>
      <p:pic>
        <p:nvPicPr>
          <p:cNvPr id="2" name="图片 1" descr="GSCK}_ZA)LRGKR18CC{[)JV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" y="974090"/>
            <a:ext cx="8773160" cy="59004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文字绘制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0" name="图片 9" descr="device-2015-05-21-110217.png"/>
          <p:cNvPicPr>
            <a:picLocks noChangeAspect="1"/>
          </p:cNvPicPr>
          <p:nvPr/>
        </p:nvPicPr>
        <p:blipFill>
          <a:blip r:embed="rId3"/>
          <a:srcRect t="43235" b="31775"/>
          <a:stretch>
            <a:fillRect/>
          </a:stretch>
        </p:blipFill>
        <p:spPr>
          <a:xfrm>
            <a:off x="8191500" y="2795905"/>
            <a:ext cx="3491865" cy="1551305"/>
          </a:xfrm>
          <a:prstGeom prst="rect">
            <a:avLst/>
          </a:prstGeom>
        </p:spPr>
      </p:pic>
      <p:pic>
        <p:nvPicPr>
          <p:cNvPr id="2" name="图片 1" descr="93M{Q8HG}6B60_88{3{QM`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133475"/>
            <a:ext cx="7772400" cy="45910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文字绘制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80" y="3841750"/>
            <a:ext cx="5826760" cy="3155315"/>
          </a:xfrm>
          <a:prstGeom prst="rect">
            <a:avLst/>
          </a:prstGeom>
        </p:spPr>
      </p:pic>
      <p:sp>
        <p:nvSpPr>
          <p:cNvPr id="46" name="Title 6"/>
          <p:cNvSpPr txBox="1"/>
          <p:nvPr>
            <p:custDataLst>
              <p:tags r:id="rId4"/>
            </p:custDataLst>
          </p:nvPr>
        </p:nvSpPr>
        <p:spPr>
          <a:xfrm>
            <a:off x="210185" y="855980"/>
            <a:ext cx="12037695" cy="298577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基准点是baseline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Ascent是baseline之上至字符最高处的距离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Descent是baseline之下至字符最低处的距离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Leading文档说的很含糊，其实是上一行字符的descent到下一行的ascent之间的距离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Top指的是指的是最高字符到baseline的值，即ascent的最大值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bottom指的是最下字符到baseline的值，即descent的最大值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849352" y="2355191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圆形头像的绘制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圆形头像绘制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66420" y="76073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4" name="图片 13" descr="device-2015-05-18-184144.png"/>
          <p:cNvPicPr>
            <a:picLocks noChangeAspect="1"/>
          </p:cNvPicPr>
          <p:nvPr/>
        </p:nvPicPr>
        <p:blipFill>
          <a:blip r:embed="rId3"/>
          <a:srcRect l="13708" t="7788" r="58151" b="76471"/>
          <a:stretch>
            <a:fillRect/>
          </a:stretch>
        </p:blipFill>
        <p:spPr>
          <a:xfrm>
            <a:off x="2825750" y="2563924"/>
            <a:ext cx="1923691" cy="1913005"/>
          </a:xfrm>
          <a:prstGeom prst="rect">
            <a:avLst/>
          </a:prstGeom>
        </p:spPr>
      </p:pic>
      <p:pic>
        <p:nvPicPr>
          <p:cNvPr id="15" name="图片 14" descr="device-2015-05-18-184144.png"/>
          <p:cNvPicPr>
            <a:picLocks noChangeAspect="1"/>
          </p:cNvPicPr>
          <p:nvPr/>
        </p:nvPicPr>
        <p:blipFill>
          <a:blip r:embed="rId3"/>
          <a:srcRect l="13478" t="30906" r="58169" b="52951"/>
          <a:stretch>
            <a:fillRect/>
          </a:stretch>
        </p:blipFill>
        <p:spPr>
          <a:xfrm>
            <a:off x="7297642" y="2563924"/>
            <a:ext cx="1889958" cy="1913005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5703484" y="3303737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703484" y="2113292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9600" dirty="0" smtClean="0">
                <a:solidFill>
                  <a:srgbClr val="FF0000"/>
                </a:solidFill>
              </a:rPr>
              <a:t>？</a:t>
            </a:r>
            <a:endParaRPr lang="zh-CN" altLang="en-US" sz="9600" dirty="0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圆形头像绘制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7170" name="Picture 2" descr="http://hi.csdn.net/attachment/201111/22/0_13219433774KaR.gif"/>
          <p:cNvPicPr>
            <a:picLocks noChangeAspect="1" noChangeArrowheads="1"/>
          </p:cNvPicPr>
          <p:nvPr/>
        </p:nvPicPr>
        <p:blipFill>
          <a:blip r:embed="rId3"/>
          <a:srcRect t="12121" b="20454"/>
          <a:stretch>
            <a:fillRect/>
          </a:stretch>
        </p:blipFill>
        <p:spPr bwMode="auto">
          <a:xfrm>
            <a:off x="253365" y="953135"/>
            <a:ext cx="4241165" cy="5095875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4494530" y="1353185"/>
            <a:ext cx="5980430" cy="2030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err="1" smtClean="0"/>
              <a:t>AvoidXfermode</a:t>
            </a:r>
            <a:r>
              <a:rPr lang="en-US" altLang="zh-CN" dirty="0" smtClean="0"/>
              <a:t>  </a:t>
            </a:r>
            <a:r>
              <a:rPr lang="zh-CN" altLang="en-US" dirty="0" smtClean="0"/>
              <a:t>指定了一个颜色和容差，强制</a:t>
            </a:r>
            <a:r>
              <a:rPr lang="en-US" altLang="zh-CN" dirty="0" smtClean="0"/>
              <a:t>Paint</a:t>
            </a:r>
            <a:r>
              <a:rPr lang="zh-CN" altLang="en-US" dirty="0" smtClean="0"/>
              <a:t>避免在它上面绘图</a:t>
            </a:r>
            <a:r>
              <a:rPr lang="en-US" altLang="zh-CN" dirty="0" smtClean="0"/>
              <a:t>(</a:t>
            </a:r>
            <a:r>
              <a:rPr lang="zh-CN" altLang="en-US" dirty="0" smtClean="0"/>
              <a:t>或者只在它上面绘图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zh-CN" altLang="en-US" dirty="0" smtClean="0"/>
          </a:p>
          <a:p>
            <a:r>
              <a:rPr lang="en-US" altLang="zh-CN" dirty="0" err="1" smtClean="0"/>
              <a:t>PixelXorXfermode</a:t>
            </a:r>
            <a:r>
              <a:rPr lang="en-US" altLang="zh-CN" dirty="0" smtClean="0"/>
              <a:t>  </a:t>
            </a:r>
            <a:r>
              <a:rPr lang="zh-CN" altLang="en-US" dirty="0" smtClean="0"/>
              <a:t>当覆盖已有的颜色时，应用一个简单的像素</a:t>
            </a:r>
            <a:r>
              <a:rPr lang="en-US" altLang="zh-CN" dirty="0" smtClean="0"/>
              <a:t>XOR</a:t>
            </a:r>
            <a:r>
              <a:rPr lang="zh-CN" altLang="en-US" dirty="0" smtClean="0"/>
              <a:t>操作。</a:t>
            </a:r>
            <a:endParaRPr lang="zh-CN" altLang="en-US" dirty="0" smtClean="0"/>
          </a:p>
          <a:p>
            <a:r>
              <a:rPr lang="en-US" altLang="zh-CN" dirty="0" err="1" smtClean="0"/>
              <a:t>PorterDuffXfermode</a:t>
            </a:r>
            <a:r>
              <a:rPr lang="en-US" altLang="zh-CN" dirty="0" smtClean="0"/>
              <a:t>  </a:t>
            </a:r>
            <a:r>
              <a:rPr lang="zh-CN" altLang="en-US" dirty="0" smtClean="0"/>
              <a:t>这是一个非常强大的转换模式，使用它，可以使用图像合成的</a:t>
            </a:r>
            <a:r>
              <a:rPr lang="en-US" altLang="zh-CN" dirty="0" smtClean="0"/>
              <a:t>16</a:t>
            </a:r>
            <a:r>
              <a:rPr lang="zh-CN" altLang="en-US" dirty="0" smtClean="0"/>
              <a:t>条</a:t>
            </a:r>
            <a:r>
              <a:rPr lang="en-US" altLang="zh-CN" dirty="0" smtClean="0"/>
              <a:t>Porter-Duff</a:t>
            </a:r>
            <a:r>
              <a:rPr lang="zh-CN" altLang="en-US" dirty="0" smtClean="0"/>
              <a:t>规则的任意一条来控制</a:t>
            </a:r>
            <a:r>
              <a:rPr lang="en-US" altLang="zh-CN" dirty="0" smtClean="0"/>
              <a:t>Paint</a:t>
            </a:r>
            <a:r>
              <a:rPr lang="zh-CN" altLang="en-US" dirty="0" smtClean="0"/>
              <a:t>如何与已有的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图像进行交互。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圆形头像绘制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4" name="图片 13" descr="device-2015-05-18-184144.png"/>
          <p:cNvPicPr>
            <a:picLocks noChangeAspect="1"/>
          </p:cNvPicPr>
          <p:nvPr/>
        </p:nvPicPr>
        <p:blipFill>
          <a:blip r:embed="rId3"/>
          <a:srcRect l="13708" t="7788" r="58151" b="76471"/>
          <a:stretch>
            <a:fillRect/>
          </a:stretch>
        </p:blipFill>
        <p:spPr>
          <a:xfrm>
            <a:off x="5483413" y="4135792"/>
            <a:ext cx="1201708" cy="1195033"/>
          </a:xfrm>
          <a:prstGeom prst="rect">
            <a:avLst/>
          </a:prstGeom>
        </p:spPr>
      </p:pic>
      <p:pic>
        <p:nvPicPr>
          <p:cNvPr id="15" name="图片 14" descr="device-2015-05-18-184144.png"/>
          <p:cNvPicPr>
            <a:picLocks noChangeAspect="1"/>
          </p:cNvPicPr>
          <p:nvPr/>
        </p:nvPicPr>
        <p:blipFill>
          <a:blip r:embed="rId3"/>
          <a:srcRect l="13478" t="30906" r="58169" b="52951"/>
          <a:stretch>
            <a:fillRect/>
          </a:stretch>
        </p:blipFill>
        <p:spPr>
          <a:xfrm>
            <a:off x="7711870" y="1866751"/>
            <a:ext cx="1299640" cy="1315488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4519323" y="2242003"/>
            <a:ext cx="80510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device-2015-05-18-185459.png"/>
          <p:cNvPicPr>
            <a:picLocks noChangeAspect="1"/>
          </p:cNvPicPr>
          <p:nvPr/>
        </p:nvPicPr>
        <p:blipFill>
          <a:blip r:embed="rId4"/>
          <a:srcRect l="12299" t="30484" r="57066" b="52409"/>
          <a:stretch>
            <a:fillRect/>
          </a:stretch>
        </p:blipFill>
        <p:spPr>
          <a:xfrm>
            <a:off x="5457535" y="1866751"/>
            <a:ext cx="1260668" cy="1251492"/>
          </a:xfrm>
          <a:prstGeom prst="rect">
            <a:avLst/>
          </a:prstGeom>
        </p:spPr>
      </p:pic>
      <p:pic>
        <p:nvPicPr>
          <p:cNvPr id="18" name="图片 17" descr="device-2015-05-18-185544.png"/>
          <p:cNvPicPr>
            <a:picLocks noChangeAspect="1"/>
          </p:cNvPicPr>
          <p:nvPr/>
        </p:nvPicPr>
        <p:blipFill>
          <a:blip r:embed="rId5"/>
          <a:srcRect l="12780" t="30692" r="56538" b="52033"/>
          <a:stretch>
            <a:fillRect/>
          </a:stretch>
        </p:blipFill>
        <p:spPr>
          <a:xfrm>
            <a:off x="3259866" y="1888005"/>
            <a:ext cx="1259457" cy="1260636"/>
          </a:xfrm>
          <a:prstGeom prst="rect">
            <a:avLst/>
          </a:prstGeom>
        </p:spPr>
      </p:pic>
      <p:sp>
        <p:nvSpPr>
          <p:cNvPr id="19" name="右箭头 18"/>
          <p:cNvSpPr/>
          <p:nvPr/>
        </p:nvSpPr>
        <p:spPr>
          <a:xfrm>
            <a:off x="6855012" y="2242003"/>
            <a:ext cx="80510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上箭头 20"/>
          <p:cNvSpPr/>
          <p:nvPr/>
        </p:nvSpPr>
        <p:spPr>
          <a:xfrm>
            <a:off x="5811752" y="3118243"/>
            <a:ext cx="484632" cy="9784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236009" y="3182239"/>
            <a:ext cx="1299523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默认</a:t>
            </a:r>
            <a:r>
              <a:rPr lang="en-US" altLang="zh-CN" dirty="0" smtClean="0"/>
              <a:t>Canvas</a:t>
            </a:r>
            <a:endParaRPr lang="en-US" altLang="zh-CN" dirty="0" smtClean="0"/>
          </a:p>
          <a:p>
            <a:r>
              <a:rPr lang="zh-CN" altLang="en-US" dirty="0" smtClean="0"/>
              <a:t>透明的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圆形头像绘制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0" name="图片 9" descr="device-2015-05-18-184144.png"/>
          <p:cNvPicPr>
            <a:picLocks noChangeAspect="1"/>
          </p:cNvPicPr>
          <p:nvPr/>
        </p:nvPicPr>
        <p:blipFill>
          <a:blip r:embed="rId3"/>
          <a:srcRect l="7338" t="4742" r="52379" b="49156"/>
          <a:stretch>
            <a:fillRect/>
          </a:stretch>
        </p:blipFill>
        <p:spPr>
          <a:xfrm>
            <a:off x="191135" y="1472049"/>
            <a:ext cx="2009954" cy="4089430"/>
          </a:xfrm>
          <a:prstGeom prst="rect">
            <a:avLst/>
          </a:prstGeom>
        </p:spPr>
      </p:pic>
      <p:pic>
        <p:nvPicPr>
          <p:cNvPr id="2" name="图片 1" descr="8HJR%`X6G0RJ8LX_UOX)_8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334135"/>
            <a:ext cx="10058400" cy="43656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圆形头像绘制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0" name="图片 9" descr="device-2015-05-18-184144.png"/>
          <p:cNvPicPr>
            <a:picLocks noChangeAspect="1"/>
          </p:cNvPicPr>
          <p:nvPr/>
        </p:nvPicPr>
        <p:blipFill>
          <a:blip r:embed="rId3"/>
          <a:srcRect l="7585" t="28162" r="50000" b="27622"/>
          <a:stretch>
            <a:fillRect/>
          </a:stretch>
        </p:blipFill>
        <p:spPr>
          <a:xfrm>
            <a:off x="767535" y="1857584"/>
            <a:ext cx="2116317" cy="3922145"/>
          </a:xfrm>
          <a:prstGeom prst="rect">
            <a:avLst/>
          </a:prstGeom>
        </p:spPr>
      </p:pic>
      <p:pic>
        <p:nvPicPr>
          <p:cNvPr id="2" name="图片 1" descr="UQ1BL)~HCCH[4{C00B49KM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170" y="1857375"/>
            <a:ext cx="8496300" cy="40481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33175" y="2260756"/>
            <a:ext cx="4725396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矩阵操作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矩阵操作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169285" y="2333625"/>
          <a:ext cx="5461635" cy="32670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0545"/>
                <a:gridCol w="1820545"/>
                <a:gridCol w="1820545"/>
              </a:tblGrid>
              <a:tr h="1089025"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MSCALE_X</a:t>
                      </a:r>
                      <a:endParaRPr lang="zh-CN" altLang="en-US" sz="18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MSKEW_X</a:t>
                      </a:r>
                      <a:endParaRPr lang="zh-CN" altLang="en-US" sz="18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MTRANS_X</a:t>
                      </a:r>
                      <a:endParaRPr lang="zh-CN" altLang="en-US" sz="1800" dirty="0"/>
                    </a:p>
                  </a:txBody>
                  <a:tcPr anchor="ctr" anchorCtr="1"/>
                </a:tc>
              </a:tr>
              <a:tr h="1089025"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MSKEW_Y</a:t>
                      </a:r>
                      <a:endParaRPr lang="zh-CN" altLang="en-US" sz="18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MSCALE_Y</a:t>
                      </a:r>
                      <a:endParaRPr lang="zh-CN" altLang="en-US" sz="18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MTRANS_Y</a:t>
                      </a:r>
                      <a:endParaRPr lang="zh-CN" altLang="en-US" sz="1800" dirty="0"/>
                    </a:p>
                  </a:txBody>
                  <a:tcPr anchor="ctr" anchorCtr="1"/>
                </a:tc>
              </a:tr>
              <a:tr h="1089025"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MPERSP_0</a:t>
                      </a:r>
                      <a:endParaRPr lang="zh-CN" altLang="en-US" sz="18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MPERSP_1</a:t>
                      </a:r>
                      <a:endParaRPr lang="zh-CN" altLang="en-US" sz="1800" dirty="0" smtClean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MPERSP_2</a:t>
                      </a:r>
                      <a:endParaRPr lang="zh-CN" altLang="en-US" sz="1800" dirty="0" smtClean="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3804920" y="1752600"/>
            <a:ext cx="402399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err="1" smtClean="0"/>
              <a:t>android.graphics.Matrix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平移矩阵推导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058545" y="1493520"/>
          <a:ext cx="5055870" cy="2306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8300"/>
                <a:gridCol w="1639570"/>
                <a:gridCol w="1778000"/>
              </a:tblGrid>
              <a:tr h="902970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translationX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701040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tranlationY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702945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0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1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</a:tr>
            </a:tbl>
          </a:graphicData>
        </a:graphic>
      </p:graphicFrame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444" y="4308356"/>
            <a:ext cx="65913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911794" y="3800475"/>
            <a:ext cx="7831077" cy="369332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设点</a:t>
            </a:r>
            <a:r>
              <a:rPr lang="en-US" altLang="zh-CN" dirty="0" smtClean="0"/>
              <a:t>P0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x0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y0</a:t>
            </a:r>
            <a:r>
              <a:rPr lang="zh-CN" altLang="en-US" dirty="0" smtClean="0"/>
              <a:t>）平移（</a:t>
            </a:r>
            <a:r>
              <a:rPr lang="en-US" altLang="zh-CN" dirty="0" err="1" smtClean="0"/>
              <a:t>translationX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translationY</a:t>
            </a:r>
            <a:r>
              <a:rPr lang="zh-CN" altLang="en-US" dirty="0" smtClean="0"/>
              <a:t>）后的对应点为</a:t>
            </a:r>
            <a:r>
              <a:rPr lang="en-US" altLang="zh-CN" dirty="0" smtClean="0"/>
              <a:t>P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y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缩放矩阵推导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136015" y="1644650"/>
          <a:ext cx="6177915" cy="2058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9305"/>
                <a:gridCol w="2059305"/>
                <a:gridCol w="2059305"/>
              </a:tblGrid>
              <a:tr h="718185"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scaleX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635000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scaleY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705485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0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1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</a:tr>
            </a:tbl>
          </a:graphicData>
        </a:graphic>
      </p:graphicFrame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5632" y="3722298"/>
            <a:ext cx="568642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旋转矩阵的推导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653503" y="171449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653502" y="1339969"/>
            <a:ext cx="4001804" cy="271782"/>
          </a:xfrm>
        </p:spPr>
        <p:txBody>
          <a:bodyPr>
            <a:noAutofit/>
          </a:bodyPr>
          <a:p>
            <a:pPr algn="l"/>
            <a:r>
              <a:rPr kumimoji="1"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旋转矩阵的推导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6" name="图片 15" descr="nubia 品牌PPT模版元素-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03" y="6018810"/>
            <a:ext cx="902880" cy="148460"/>
          </a:xfrm>
          <a:prstGeom prst="rect">
            <a:avLst/>
          </a:prstGeom>
        </p:spPr>
      </p:pic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527175" y="5664200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53503" y="1714499"/>
          <a:ext cx="2840727" cy="13321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6909"/>
                <a:gridCol w="946909"/>
                <a:gridCol w="946909"/>
              </a:tblGrid>
              <a:tr h="444061"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cosα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-</a:t>
                      </a:r>
                      <a:r>
                        <a:rPr lang="en-US" altLang="zh-CN" sz="1200" dirty="0" err="1" smtClean="0"/>
                        <a:t>sinα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444061"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sinα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cosaα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444061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0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1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653502" y="3099833"/>
            <a:ext cx="5575539" cy="203132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图像的旋转稍微复杂：现设点</a:t>
            </a:r>
            <a:r>
              <a:rPr lang="en-US" altLang="zh-CN" dirty="0" smtClean="0"/>
              <a:t>P0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x0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y0</a:t>
            </a:r>
            <a:r>
              <a:rPr lang="zh-CN" altLang="en-US" dirty="0" smtClean="0"/>
              <a:t>）旋转</a:t>
            </a:r>
            <a:r>
              <a:rPr lang="el-GR" altLang="zh-CN" dirty="0" smtClean="0"/>
              <a:t>θ</a:t>
            </a:r>
            <a:r>
              <a:rPr lang="zh-CN" altLang="en-US" dirty="0" smtClean="0"/>
              <a:t>角后的对应点为</a:t>
            </a:r>
            <a:r>
              <a:rPr lang="en-US" altLang="zh-CN" dirty="0" smtClean="0"/>
              <a:t>P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y</a:t>
            </a:r>
            <a:r>
              <a:rPr lang="zh-CN" altLang="en-US" dirty="0" smtClean="0"/>
              <a:t>）。通过使用向量，我们得到如下：</a:t>
            </a:r>
            <a:br>
              <a:rPr lang="zh-CN" altLang="en-US" dirty="0" smtClean="0"/>
            </a:br>
            <a:r>
              <a:rPr lang="en-US" altLang="zh-CN" dirty="0" smtClean="0"/>
              <a:t>x0 = r </a:t>
            </a:r>
            <a:r>
              <a:rPr lang="en-US" altLang="zh-CN" dirty="0" err="1" smtClean="0"/>
              <a:t>cos</a:t>
            </a:r>
            <a:r>
              <a:rPr lang="el-GR" altLang="zh-CN" dirty="0" smtClean="0"/>
              <a:t>α </a:t>
            </a:r>
            <a:br>
              <a:rPr lang="el-GR" altLang="zh-CN" dirty="0" smtClean="0"/>
            </a:br>
            <a:r>
              <a:rPr lang="en-US" altLang="zh-CN" dirty="0" smtClean="0"/>
              <a:t>y0 = r sin</a:t>
            </a:r>
            <a:r>
              <a:rPr lang="el-GR" altLang="zh-CN" dirty="0" smtClean="0"/>
              <a:t>α</a:t>
            </a:r>
            <a:br>
              <a:rPr lang="el-GR" altLang="zh-CN" dirty="0" smtClean="0"/>
            </a:br>
            <a:r>
              <a:rPr lang="en-US" altLang="zh-CN" dirty="0" smtClean="0"/>
              <a:t>x = r </a:t>
            </a:r>
            <a:r>
              <a:rPr lang="en-US" altLang="zh-CN" dirty="0" err="1" smtClean="0"/>
              <a:t>cos</a:t>
            </a:r>
            <a:r>
              <a:rPr lang="en-US" altLang="zh-CN" dirty="0" smtClean="0"/>
              <a:t>(</a:t>
            </a:r>
            <a:r>
              <a:rPr lang="el-GR" altLang="zh-CN" dirty="0" smtClean="0"/>
              <a:t>α+θ) = </a:t>
            </a:r>
            <a:r>
              <a:rPr lang="en-US" altLang="zh-CN" dirty="0" smtClean="0"/>
              <a:t>x0 </a:t>
            </a:r>
            <a:r>
              <a:rPr lang="en-US" altLang="zh-CN" dirty="0" err="1" smtClean="0"/>
              <a:t>cos</a:t>
            </a:r>
            <a:r>
              <a:rPr lang="el-GR" altLang="zh-CN" dirty="0" smtClean="0"/>
              <a:t>θ - </a:t>
            </a:r>
            <a:r>
              <a:rPr lang="en-US" altLang="zh-CN" dirty="0" smtClean="0"/>
              <a:t>y0 sin</a:t>
            </a:r>
            <a:r>
              <a:rPr lang="el-GR" altLang="zh-CN" dirty="0" smtClean="0"/>
              <a:t>θ </a:t>
            </a:r>
            <a:br>
              <a:rPr lang="el-GR" altLang="zh-CN" dirty="0" smtClean="0"/>
            </a:br>
            <a:r>
              <a:rPr lang="en-US" altLang="zh-CN" dirty="0" smtClean="0"/>
              <a:t>y = r sin(</a:t>
            </a:r>
            <a:r>
              <a:rPr lang="el-GR" altLang="zh-CN" dirty="0" smtClean="0"/>
              <a:t>α+θ) = </a:t>
            </a:r>
            <a:r>
              <a:rPr lang="en-US" altLang="zh-CN" dirty="0" smtClean="0"/>
              <a:t>x0 sin</a:t>
            </a:r>
            <a:r>
              <a:rPr lang="el-GR" altLang="zh-CN" dirty="0" smtClean="0"/>
              <a:t>θ + </a:t>
            </a:r>
            <a:r>
              <a:rPr lang="en-US" altLang="zh-CN" dirty="0" smtClean="0"/>
              <a:t>y0 </a:t>
            </a:r>
            <a:r>
              <a:rPr lang="en-US" altLang="zh-CN" dirty="0" err="1" smtClean="0"/>
              <a:t>cos</a:t>
            </a:r>
            <a:r>
              <a:rPr lang="el-GR" altLang="zh-CN" dirty="0" smtClean="0"/>
              <a:t>θ</a:t>
            </a:r>
            <a:endParaRPr lang="zh-CN" altLang="en-US" dirty="0"/>
          </a:p>
        </p:txBody>
      </p:sp>
      <p:pic>
        <p:nvPicPr>
          <p:cNvPr id="13" name="图片 12" descr="未命名.PNG"/>
          <p:cNvPicPr>
            <a:picLocks noChangeAspect="1"/>
          </p:cNvPicPr>
          <p:nvPr/>
        </p:nvPicPr>
        <p:blipFill>
          <a:blip r:embed="rId4"/>
          <a:srcRect l="7756" t="13963" r="17728" b="25355"/>
          <a:stretch>
            <a:fillRect/>
          </a:stretch>
        </p:blipFill>
        <p:spPr>
          <a:xfrm>
            <a:off x="6229041" y="1611354"/>
            <a:ext cx="2767905" cy="2870655"/>
          </a:xfrm>
          <a:prstGeom prst="rect">
            <a:avLst/>
          </a:prstGeom>
        </p:spPr>
      </p:pic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3502" y="5131159"/>
            <a:ext cx="6354023" cy="112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 descr="]I3F9B0{1PT`6{J(6`QGCC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0775" y="4910455"/>
            <a:ext cx="3351530" cy="11893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矩阵的基本性质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36333" y="1216659"/>
            <a:ext cx="7746520" cy="2862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dirty="0" smtClean="0"/>
              <a:t>1.</a:t>
            </a:r>
            <a:r>
              <a:rPr lang="zh-CN" altLang="en-US" dirty="0" smtClean="0"/>
              <a:t>结合性 （</a:t>
            </a:r>
            <a:r>
              <a:rPr lang="en-US" altLang="zh-CN" i="1" dirty="0" smtClean="0"/>
              <a:t>AB</a:t>
            </a:r>
            <a:r>
              <a:rPr lang="en-US" altLang="zh-CN" dirty="0" smtClean="0"/>
              <a:t>)</a:t>
            </a:r>
            <a:r>
              <a:rPr lang="en-US" altLang="zh-CN" i="1" dirty="0" smtClean="0"/>
              <a:t>C</a:t>
            </a:r>
            <a:r>
              <a:rPr lang="en-US" altLang="zh-CN" dirty="0" smtClean="0"/>
              <a:t>=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BC</a:t>
            </a:r>
            <a:r>
              <a:rPr lang="zh-CN" altLang="en-US" dirty="0" smtClean="0"/>
              <a:t>）．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2.</a:t>
            </a:r>
            <a:r>
              <a:rPr lang="zh-CN" altLang="en-US" dirty="0" smtClean="0"/>
              <a:t>对加法的分配性 （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+</a:t>
            </a:r>
            <a:r>
              <a:rPr lang="en-US" altLang="zh-CN" i="1" dirty="0" smtClean="0"/>
              <a:t>B</a:t>
            </a:r>
            <a:r>
              <a:rPr lang="en-US" altLang="zh-CN" dirty="0" smtClean="0"/>
              <a:t>)</a:t>
            </a:r>
            <a:r>
              <a:rPr lang="en-US" altLang="zh-CN" i="1" dirty="0" smtClean="0"/>
              <a:t>C</a:t>
            </a:r>
            <a:r>
              <a:rPr lang="en-US" altLang="zh-CN" dirty="0" smtClean="0"/>
              <a:t>=</a:t>
            </a:r>
            <a:r>
              <a:rPr lang="en-US" altLang="zh-CN" i="1" dirty="0" smtClean="0"/>
              <a:t>AC</a:t>
            </a:r>
            <a:r>
              <a:rPr lang="en-US" altLang="zh-CN" dirty="0" smtClean="0"/>
              <a:t>+</a:t>
            </a:r>
            <a:r>
              <a:rPr lang="en-US" altLang="zh-CN" i="1" dirty="0" smtClean="0"/>
              <a:t>BC</a:t>
            </a:r>
            <a:r>
              <a:rPr lang="zh-CN" altLang="en-US" dirty="0" smtClean="0"/>
              <a:t>，</a:t>
            </a:r>
            <a:r>
              <a:rPr lang="en-US" altLang="zh-CN" i="1" dirty="0" smtClean="0"/>
              <a:t>C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+</a:t>
            </a:r>
            <a:r>
              <a:rPr lang="en-US" altLang="zh-CN" i="1" dirty="0" smtClean="0"/>
              <a:t>B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</a:t>
            </a:r>
            <a:r>
              <a:rPr lang="en-US" altLang="zh-CN" i="1" dirty="0" smtClean="0"/>
              <a:t>CA</a:t>
            </a:r>
            <a:r>
              <a:rPr lang="en-US" altLang="zh-CN" dirty="0" smtClean="0"/>
              <a:t>+</a:t>
            </a:r>
            <a:r>
              <a:rPr lang="en-US" altLang="zh-CN" i="1" dirty="0" smtClean="0"/>
              <a:t>CB </a:t>
            </a:r>
            <a:r>
              <a:rPr lang="zh-CN" altLang="en-US" dirty="0" smtClean="0"/>
              <a:t>．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3.</a:t>
            </a:r>
            <a:r>
              <a:rPr lang="zh-CN" altLang="en-US" dirty="0" smtClean="0"/>
              <a:t>对数乘的结合性 </a:t>
            </a:r>
            <a:r>
              <a:rPr lang="en-US" altLang="zh-CN" i="1" dirty="0" smtClean="0"/>
              <a:t>k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AB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</a:t>
            </a:r>
            <a:r>
              <a:rPr lang="zh-CN" altLang="en-US" dirty="0" smtClean="0"/>
              <a:t>（</a:t>
            </a:r>
            <a:r>
              <a:rPr lang="en-US" altLang="zh-CN" i="1" dirty="0" smtClean="0"/>
              <a:t>kA</a:t>
            </a:r>
            <a:r>
              <a:rPr lang="en-US" altLang="zh-CN" dirty="0" smtClean="0"/>
              <a:t>)</a:t>
            </a:r>
            <a:r>
              <a:rPr lang="en-US" altLang="zh-CN" i="1" dirty="0" smtClean="0"/>
              <a:t>B</a:t>
            </a:r>
            <a:r>
              <a:rPr lang="en-US" altLang="zh-CN" dirty="0" smtClean="0"/>
              <a:t> =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(</a:t>
            </a:r>
            <a:r>
              <a:rPr lang="en-US" altLang="zh-CN" i="1" dirty="0" err="1" smtClean="0"/>
              <a:t>kB</a:t>
            </a:r>
            <a:r>
              <a:rPr lang="zh-CN" altLang="en-US" dirty="0" smtClean="0"/>
              <a:t>）．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4.</a:t>
            </a:r>
            <a:r>
              <a:rPr lang="zh-CN" altLang="en-US" dirty="0" smtClean="0"/>
              <a:t>关于转置 </a:t>
            </a:r>
            <a:r>
              <a:rPr lang="en-US" altLang="zh-CN" dirty="0" smtClean="0"/>
              <a:t>(AB)'=B'A'</a:t>
            </a:r>
            <a:r>
              <a:rPr lang="zh-CN" altLang="en-US" dirty="0" smtClean="0"/>
              <a:t>．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5.</a:t>
            </a:r>
            <a:r>
              <a:rPr lang="zh-CN" altLang="en-US" dirty="0" smtClean="0"/>
              <a:t>矩阵不满足交换律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要注意的是：可置换性不一定成立，即有矩阵 </a:t>
            </a:r>
            <a:r>
              <a:rPr lang="en-US" altLang="zh-CN" dirty="0" smtClean="0"/>
              <a:t>A </a:t>
            </a:r>
            <a:r>
              <a:rPr lang="zh-CN" altLang="en-US" dirty="0" smtClean="0"/>
              <a:t>及 </a:t>
            </a:r>
            <a:r>
              <a:rPr lang="en-US" altLang="zh-CN" dirty="0" smtClean="0"/>
              <a:t>B </a:t>
            </a:r>
            <a:r>
              <a:rPr lang="zh-CN" altLang="en-US" dirty="0" smtClean="0"/>
              <a:t>使得 </a:t>
            </a:r>
            <a:r>
              <a:rPr lang="en-US" altLang="zh-CN" dirty="0" smtClean="0"/>
              <a:t>AB ≠ BA</a:t>
            </a:r>
            <a:r>
              <a:rPr lang="zh-CN" altLang="en-US" dirty="0" smtClean="0"/>
              <a:t>。</a:t>
            </a:r>
            <a:endParaRPr lang="zh-CN" altLang="en-US" dirty="0" smtClean="0"/>
          </a:p>
          <a:p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63550" y="1197610"/>
            <a:ext cx="8914130" cy="46158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的开发</a:t>
            </a:r>
            <a:endParaRPr lang="en-US" altLang="zh-CN" sz="20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Paint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常用方法</a:t>
            </a:r>
            <a:endParaRPr lang="en-US" altLang="zh-CN" sz="20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Canvas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</a:t>
            </a:r>
            <a:endParaRPr lang="en-US" altLang="zh-CN" sz="20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Canvas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基本图形的绘制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Canvas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的变换操作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屏幕显示与</a:t>
            </a: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文字绘制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圆形头像绘制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 Matrix 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矩阵操作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View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矩阵的原理</a:t>
            </a:r>
            <a:endParaRPr lang="en-US" altLang="zh-CN" sz="20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en-US" altLang="zh-CN" sz="2000" b="1" dirty="0" err="1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drawable</a:t>
            </a:r>
            <a:endParaRPr lang="en-US" altLang="zh-CN" sz="20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矩阵的主要方法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729703" y="134302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17558" y="1287266"/>
            <a:ext cx="8446598" cy="1477328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     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提供了</a:t>
            </a:r>
            <a:r>
              <a:rPr lang="en-US" altLang="zh-CN" dirty="0" smtClean="0"/>
              <a:t>translate(</a:t>
            </a:r>
            <a:r>
              <a:rPr lang="zh-CN" altLang="en-US" dirty="0" smtClean="0"/>
              <a:t>平移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rotate(</a:t>
            </a:r>
            <a:r>
              <a:rPr lang="zh-CN" altLang="en-US" dirty="0" smtClean="0"/>
              <a:t>旋转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scale(</a:t>
            </a:r>
            <a:r>
              <a:rPr lang="zh-CN" altLang="en-US" dirty="0" smtClean="0"/>
              <a:t>缩放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skew(</a:t>
            </a:r>
            <a:r>
              <a:rPr lang="zh-CN" altLang="en-US" dirty="0" smtClean="0"/>
              <a:t>倾斜</a:t>
            </a:r>
            <a:r>
              <a:rPr lang="en-US" altLang="zh-CN" dirty="0" smtClean="0"/>
              <a:t>)</a:t>
            </a:r>
            <a:r>
              <a:rPr lang="zh-CN" altLang="en-US" dirty="0" smtClean="0"/>
              <a:t>四种操作，这四种操作的内部实现过程都是通过</a:t>
            </a:r>
            <a:r>
              <a:rPr lang="en-US" altLang="zh-CN" dirty="0" err="1" smtClean="0"/>
              <a:t>matrix.setValues</a:t>
            </a:r>
            <a:r>
              <a:rPr lang="en-US" altLang="zh-CN" dirty="0" smtClean="0"/>
              <a:t>(…)</a:t>
            </a:r>
            <a:r>
              <a:rPr lang="zh-CN" altLang="en-US" dirty="0" smtClean="0"/>
              <a:t>来设置矩阵的值来达到变换图片的效果。</a:t>
            </a:r>
            <a:br>
              <a:rPr lang="zh-CN" altLang="en-US" dirty="0" smtClean="0"/>
            </a:br>
            <a:r>
              <a:rPr lang="zh-CN" altLang="en-US" dirty="0" smtClean="0"/>
              <a:t>    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的每种操作都有</a:t>
            </a:r>
            <a:r>
              <a:rPr lang="en-US" altLang="zh-CN" dirty="0" smtClean="0"/>
              <a:t>set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pre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三种操作，</a:t>
            </a:r>
            <a:r>
              <a:rPr lang="en-US" altLang="zh-CN" dirty="0" smtClean="0"/>
              <a:t>set</a:t>
            </a:r>
            <a:r>
              <a:rPr lang="zh-CN" altLang="en-US" dirty="0" smtClean="0"/>
              <a:t>是清空队列再添加，</a:t>
            </a:r>
            <a:r>
              <a:rPr lang="en-US" altLang="zh-CN" dirty="0" smtClean="0"/>
              <a:t>pre</a:t>
            </a:r>
            <a:r>
              <a:rPr lang="zh-CN" altLang="en-US" dirty="0" smtClean="0"/>
              <a:t>是在队列最前面插入，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是在队列最后面插入。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1413546" y="4338906"/>
            <a:ext cx="6006621" cy="595223"/>
            <a:chOff x="1032546" y="3416060"/>
            <a:chExt cx="6006621" cy="595223"/>
          </a:xfrm>
        </p:grpSpPr>
        <p:cxnSp>
          <p:nvCxnSpPr>
            <p:cNvPr id="10" name="直接箭头连接符 9"/>
            <p:cNvCxnSpPr/>
            <p:nvPr/>
          </p:nvCxnSpPr>
          <p:spPr>
            <a:xfrm flipV="1">
              <a:off x="1032546" y="3950898"/>
              <a:ext cx="6006621" cy="603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3502325" y="3416060"/>
              <a:ext cx="848181" cy="414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Matrix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425471" y="3416060"/>
              <a:ext cx="848181" cy="414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post1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593607" y="3416060"/>
              <a:ext cx="848181" cy="414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pre1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282700" y="3416060"/>
              <a:ext cx="848181" cy="414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post2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738045" y="3416060"/>
              <a:ext cx="848181" cy="414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pre2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890478" y="3523711"/>
            <a:ext cx="815269" cy="3968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Matrix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967332" y="3092390"/>
            <a:ext cx="687320" cy="4313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set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2524593" y="3273545"/>
            <a:ext cx="552090" cy="38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119151" y="3523711"/>
            <a:ext cx="301924" cy="3968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2246151" y="3650711"/>
            <a:ext cx="301924" cy="3968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60487" y="1305559"/>
            <a:ext cx="8446598" cy="42462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.reset</a:t>
            </a:r>
            <a:r>
              <a:rPr lang="en-US" altLang="zh-CN" b="1" dirty="0" smtClean="0"/>
              <a:t>()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.setValues</a:t>
            </a:r>
            <a:r>
              <a:rPr lang="en-US" altLang="zh-CN" b="1" dirty="0" smtClean="0"/>
              <a:t>(float[] values)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.setTranslate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dx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dy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.setRotate</a:t>
            </a:r>
            <a:r>
              <a:rPr lang="en-US" altLang="zh-CN" b="1" dirty="0" smtClean="0"/>
              <a:t>(float degrees)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.setRotate</a:t>
            </a:r>
            <a:r>
              <a:rPr lang="en-US" altLang="zh-CN" b="1" dirty="0" smtClean="0"/>
              <a:t>(float degrees,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set</a:t>
            </a:r>
            <a:r>
              <a:rPr lang="zh-CN" altLang="en-US" dirty="0" smtClean="0"/>
              <a:t>方法一旦调用即会清空之前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中的所有变换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post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67752" y="1200148"/>
            <a:ext cx="8446598" cy="42473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.postConcat</a:t>
            </a:r>
            <a:r>
              <a:rPr lang="en-US" altLang="zh-CN" b="1" dirty="0" smtClean="0"/>
              <a:t>(</a:t>
            </a:r>
            <a:r>
              <a:rPr lang="en-US" altLang="zh-CN" b="1" dirty="0" smtClean="0">
                <a:hlinkClick r:id="rId4"/>
              </a:rPr>
              <a:t>Matrix</a:t>
            </a:r>
            <a:r>
              <a:rPr lang="en-US" altLang="zh-CN" b="1" dirty="0" smtClean="0"/>
              <a:t> other) //</a:t>
            </a:r>
            <a:r>
              <a:rPr lang="en-US" altLang="zh-CN" dirty="0" smtClean="0"/>
              <a:t>  M' = other * M </a:t>
            </a:r>
            <a:endParaRPr lang="en-US" altLang="zh-CN" b="1" dirty="0" smtClean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.postTranslate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dx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dy</a:t>
            </a:r>
            <a:r>
              <a:rPr lang="en-US" altLang="zh-CN" b="1" dirty="0" smtClean="0"/>
              <a:t>) // </a:t>
            </a:r>
            <a:r>
              <a:rPr lang="en-US" altLang="zh-CN" dirty="0" smtClean="0"/>
              <a:t>M' = T(</a:t>
            </a:r>
            <a:r>
              <a:rPr lang="en-US" altLang="zh-CN" dirty="0" err="1" smtClean="0"/>
              <a:t>dx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dy</a:t>
            </a:r>
            <a:r>
              <a:rPr lang="en-US" altLang="zh-CN" dirty="0" smtClean="0"/>
              <a:t>) * M </a:t>
            </a:r>
            <a:endParaRPr lang="en-US" altLang="zh-CN" b="1" dirty="0" smtClean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.postRotate</a:t>
            </a:r>
            <a:r>
              <a:rPr lang="en-US" altLang="zh-CN" b="1" dirty="0" smtClean="0"/>
              <a:t>(float degrees) //</a:t>
            </a:r>
            <a:r>
              <a:rPr lang="pt-BR" altLang="zh-CN" dirty="0" smtClean="0"/>
              <a:t> M' = R(degrees) * M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.postRotate</a:t>
            </a:r>
            <a:r>
              <a:rPr lang="en-US" altLang="zh-CN" b="1" dirty="0" smtClean="0"/>
              <a:t>(float degrees,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//</a:t>
            </a:r>
            <a:r>
              <a:rPr lang="en-US" altLang="zh-CN" dirty="0" smtClean="0"/>
              <a:t> </a:t>
            </a:r>
            <a:r>
              <a:rPr lang="pt-BR" altLang="zh-CN" dirty="0" smtClean="0"/>
              <a:t>M' = R(degrees, px, py) * M</a:t>
            </a:r>
            <a:endParaRPr lang="pt-BR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)  //</a:t>
            </a:r>
            <a:r>
              <a:rPr lang="en-US" altLang="zh-CN" dirty="0" smtClean="0"/>
              <a:t> M' = S(</a:t>
            </a:r>
            <a:r>
              <a:rPr lang="en-US" altLang="zh-CN" dirty="0" err="1" smtClean="0"/>
              <a:t>sx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sy</a:t>
            </a:r>
            <a:r>
              <a:rPr lang="en-US" altLang="zh-CN" dirty="0" smtClean="0"/>
              <a:t>) 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pl-PL" altLang="zh-CN" dirty="0" smtClean="0"/>
              <a:t>M' = S(sx, sy, px, py) 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)  // </a:t>
            </a:r>
            <a:r>
              <a:rPr lang="en-US" altLang="zh-CN" dirty="0" smtClean="0"/>
              <a:t>M' =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) * M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en-US" altLang="zh-CN" dirty="0" smtClean="0"/>
              <a:t>M' =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post</a:t>
            </a:r>
            <a:r>
              <a:rPr lang="zh-CN" altLang="en-US" dirty="0" smtClean="0"/>
              <a:t>方法表示矩阵后乘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例如：变换矩阵为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，原始矩阵为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方法的含义即是</a:t>
            </a:r>
            <a:r>
              <a:rPr lang="en-US" altLang="zh-CN" dirty="0" smtClean="0"/>
              <a:t>B*A</a:t>
            </a:r>
            <a:endParaRPr lang="en-US" altLang="zh-CN" dirty="0" smtClean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pre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37932" y="1374773"/>
            <a:ext cx="8446598" cy="4108817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.preConcat</a:t>
            </a:r>
            <a:r>
              <a:rPr lang="en-US" altLang="zh-CN" b="1" dirty="0" smtClean="0"/>
              <a:t>(</a:t>
            </a:r>
            <a:r>
              <a:rPr lang="en-US" altLang="zh-CN" b="1" dirty="0" smtClean="0">
                <a:hlinkClick r:id="rId4"/>
              </a:rPr>
              <a:t>Matrix</a:t>
            </a:r>
            <a:r>
              <a:rPr lang="en-US" altLang="zh-CN" b="1" dirty="0" smtClean="0"/>
              <a:t> other) //</a:t>
            </a:r>
            <a:r>
              <a:rPr lang="en-US" altLang="zh-CN" dirty="0" smtClean="0"/>
              <a:t>  M' = M * other </a:t>
            </a:r>
            <a:endParaRPr lang="en-US" altLang="zh-CN" b="1" dirty="0" smtClean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.preTranslate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dx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dy</a:t>
            </a:r>
            <a:r>
              <a:rPr lang="en-US" altLang="zh-CN" b="1" dirty="0" smtClean="0"/>
              <a:t>) // </a:t>
            </a:r>
            <a:r>
              <a:rPr lang="en-US" altLang="zh-CN" dirty="0" smtClean="0"/>
              <a:t>M' = M * T(</a:t>
            </a:r>
            <a:r>
              <a:rPr lang="en-US" altLang="zh-CN" dirty="0" err="1" smtClean="0"/>
              <a:t>dx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dy</a:t>
            </a:r>
            <a:r>
              <a:rPr lang="en-US" altLang="zh-CN" dirty="0" smtClean="0"/>
              <a:t>) </a:t>
            </a:r>
            <a:endParaRPr lang="en-US" altLang="zh-CN" b="1" dirty="0" smtClean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.preRotate</a:t>
            </a:r>
            <a:r>
              <a:rPr lang="en-US" altLang="zh-CN" b="1" dirty="0" smtClean="0"/>
              <a:t>(float degrees) //</a:t>
            </a:r>
            <a:r>
              <a:rPr lang="pt-BR" altLang="zh-CN" dirty="0" smtClean="0"/>
              <a:t> M' = </a:t>
            </a:r>
            <a:r>
              <a:rPr lang="en-US" altLang="zh-CN" dirty="0" smtClean="0"/>
              <a:t>M * </a:t>
            </a:r>
            <a:r>
              <a:rPr lang="pt-BR" altLang="zh-CN" dirty="0" smtClean="0"/>
              <a:t>R(degrees) 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.preRotate</a:t>
            </a:r>
            <a:r>
              <a:rPr lang="en-US" altLang="zh-CN" b="1" dirty="0" smtClean="0"/>
              <a:t>(float degrees,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//</a:t>
            </a:r>
            <a:r>
              <a:rPr lang="en-US" altLang="zh-CN" dirty="0" smtClean="0"/>
              <a:t> M * </a:t>
            </a:r>
            <a:r>
              <a:rPr lang="pt-BR" altLang="zh-CN" dirty="0" smtClean="0"/>
              <a:t>M' = R(degrees, px, py) </a:t>
            </a:r>
            <a:endParaRPr lang="pt-BR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)  //</a:t>
            </a:r>
            <a:r>
              <a:rPr lang="en-US" altLang="zh-CN" dirty="0" smtClean="0"/>
              <a:t> M' = M * S(</a:t>
            </a:r>
            <a:r>
              <a:rPr lang="en-US" altLang="zh-CN" dirty="0" err="1" smtClean="0"/>
              <a:t>sx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sy</a:t>
            </a:r>
            <a:r>
              <a:rPr lang="en-US" altLang="zh-CN" dirty="0" smtClean="0"/>
              <a:t>)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pl-PL" altLang="zh-CN" dirty="0" smtClean="0"/>
              <a:t>M' = </a:t>
            </a:r>
            <a:r>
              <a:rPr lang="en-US" altLang="zh-CN" dirty="0" smtClean="0"/>
              <a:t>M * </a:t>
            </a:r>
            <a:r>
              <a:rPr lang="pl-PL" altLang="zh-CN" dirty="0" smtClean="0"/>
              <a:t>S(sx, sy, px, py)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)  // </a:t>
            </a:r>
            <a:r>
              <a:rPr lang="en-US" altLang="zh-CN" dirty="0" smtClean="0"/>
              <a:t>M' = M *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) 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en-US" altLang="zh-CN" dirty="0" smtClean="0"/>
              <a:t>M' = M *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pre</a:t>
            </a:r>
            <a:r>
              <a:rPr lang="zh-CN" altLang="en-US" dirty="0" smtClean="0"/>
              <a:t>方法表示矩阵前乘，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例如：变换矩阵为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，原始矩阵为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pre</a:t>
            </a:r>
            <a:r>
              <a:rPr lang="zh-CN" altLang="en-US" dirty="0" smtClean="0"/>
              <a:t>方法的含义即是</a:t>
            </a:r>
            <a:r>
              <a:rPr lang="en-US" altLang="zh-CN" dirty="0" smtClean="0"/>
              <a:t>A*B </a:t>
            </a:r>
            <a:endParaRPr lang="en-US" altLang="zh-CN" dirty="0" smtClean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矩阵操作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1K)S`VRD~7`84T{6{(T(B1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5" y="942975"/>
            <a:ext cx="8734425" cy="55054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矩阵操作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K{O)~SN6(~J[{$[J]Y{QS2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5" y="1143000"/>
            <a:ext cx="8534400" cy="4572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矩阵操作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605878" y="137159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device-2015-05-20-111653.png"/>
          <p:cNvPicPr>
            <a:picLocks noChangeAspect="1"/>
          </p:cNvPicPr>
          <p:nvPr/>
        </p:nvPicPr>
        <p:blipFill>
          <a:blip r:embed="rId3"/>
          <a:srcRect r="30161" b="65618"/>
          <a:stretch>
            <a:fillRect/>
          </a:stretch>
        </p:blipFill>
        <p:spPr>
          <a:xfrm>
            <a:off x="6634040" y="3552883"/>
            <a:ext cx="2020595" cy="1768417"/>
          </a:xfrm>
          <a:prstGeom prst="rect">
            <a:avLst/>
          </a:prstGeom>
        </p:spPr>
      </p:pic>
      <p:pic>
        <p:nvPicPr>
          <p:cNvPr id="14" name="图片 13" descr="device-2015-05-20-112123.png"/>
          <p:cNvPicPr>
            <a:picLocks noChangeAspect="1"/>
          </p:cNvPicPr>
          <p:nvPr/>
        </p:nvPicPr>
        <p:blipFill>
          <a:blip r:embed="rId4"/>
          <a:srcRect r="30523" b="60682"/>
          <a:stretch>
            <a:fillRect/>
          </a:stretch>
        </p:blipFill>
        <p:spPr>
          <a:xfrm>
            <a:off x="6644515" y="1371599"/>
            <a:ext cx="2010120" cy="2022304"/>
          </a:xfrm>
          <a:prstGeom prst="rect">
            <a:avLst/>
          </a:prstGeom>
        </p:spPr>
      </p:pic>
      <p:pic>
        <p:nvPicPr>
          <p:cNvPr id="2" name="图片 1" descr="M@B5UVCUC7T26JF2N0D2W)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1520825"/>
            <a:ext cx="5505450" cy="1724025"/>
          </a:xfrm>
          <a:prstGeom prst="rect">
            <a:avLst/>
          </a:prstGeom>
        </p:spPr>
      </p:pic>
      <p:pic>
        <p:nvPicPr>
          <p:cNvPr id="3" name="图片 2" descr="BEN9OFM]{9Z4[}OYDKM4O]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635375"/>
            <a:ext cx="5867400" cy="16859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矩阵操作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910678" y="120967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784350" y="5159375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pic>
        <p:nvPicPr>
          <p:cNvPr id="13" name="图片 12" descr="device-2015-05-20-100252.png"/>
          <p:cNvPicPr>
            <a:picLocks noChangeAspect="1"/>
          </p:cNvPicPr>
          <p:nvPr/>
        </p:nvPicPr>
        <p:blipFill>
          <a:blip r:embed="rId3"/>
          <a:srcRect r="50036" b="49888"/>
          <a:stretch>
            <a:fillRect/>
          </a:stretch>
        </p:blipFill>
        <p:spPr>
          <a:xfrm>
            <a:off x="634645" y="1252804"/>
            <a:ext cx="1445579" cy="2577502"/>
          </a:xfrm>
          <a:prstGeom prst="rect">
            <a:avLst/>
          </a:prstGeom>
        </p:spPr>
      </p:pic>
      <p:pic>
        <p:nvPicPr>
          <p:cNvPr id="14" name="图片 13" descr="device-2015-05-20-104030.png"/>
          <p:cNvPicPr>
            <a:picLocks noChangeAspect="1"/>
          </p:cNvPicPr>
          <p:nvPr/>
        </p:nvPicPr>
        <p:blipFill>
          <a:blip r:embed="rId4"/>
          <a:srcRect r="49112" b="48804"/>
          <a:stretch>
            <a:fillRect/>
          </a:stretch>
        </p:blipFill>
        <p:spPr>
          <a:xfrm>
            <a:off x="2195180" y="1231550"/>
            <a:ext cx="1472304" cy="2633260"/>
          </a:xfrm>
          <a:prstGeom prst="rect">
            <a:avLst/>
          </a:prstGeom>
        </p:spPr>
      </p:pic>
      <p:pic>
        <p:nvPicPr>
          <p:cNvPr id="15" name="图片 14" descr="device-2015-05-20-104931.png"/>
          <p:cNvPicPr>
            <a:picLocks noChangeAspect="1"/>
          </p:cNvPicPr>
          <p:nvPr/>
        </p:nvPicPr>
        <p:blipFill>
          <a:blip r:embed="rId5"/>
          <a:srcRect r="4387" b="42844"/>
          <a:stretch>
            <a:fillRect/>
          </a:stretch>
        </p:blipFill>
        <p:spPr>
          <a:xfrm>
            <a:off x="3701988" y="1231550"/>
            <a:ext cx="2766283" cy="2939813"/>
          </a:xfrm>
          <a:prstGeom prst="rect">
            <a:avLst/>
          </a:prstGeom>
        </p:spPr>
      </p:pic>
      <p:pic>
        <p:nvPicPr>
          <p:cNvPr id="17" name="图片 16" descr="device-2015-05-20-110003.png"/>
          <p:cNvPicPr>
            <a:picLocks noChangeAspect="1"/>
          </p:cNvPicPr>
          <p:nvPr/>
        </p:nvPicPr>
        <p:blipFill>
          <a:blip r:embed="rId6"/>
          <a:srcRect b="35890"/>
          <a:stretch>
            <a:fillRect/>
          </a:stretch>
        </p:blipFill>
        <p:spPr>
          <a:xfrm>
            <a:off x="6541690" y="1209674"/>
            <a:ext cx="2893219" cy="3297498"/>
          </a:xfrm>
          <a:prstGeom prst="rect">
            <a:avLst/>
          </a:prstGeom>
        </p:spPr>
      </p:pic>
      <p:pic>
        <p:nvPicPr>
          <p:cNvPr id="2" name="图片 1" descr="O)LN$WYX[4DDK28[P93V{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65" y="4004945"/>
            <a:ext cx="7486650" cy="27527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Post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与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pre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方法比较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796378" y="132397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42708" y="3175095"/>
            <a:ext cx="2196088" cy="50783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dirty="0" smtClean="0"/>
              <a:t>V’ =( T  </a:t>
            </a:r>
            <a:r>
              <a:rPr lang="zh-CN" altLang="en-US" dirty="0" smtClean="0"/>
              <a:t>*  </a:t>
            </a:r>
            <a:r>
              <a:rPr lang="en-US" altLang="zh-CN" dirty="0" smtClean="0"/>
              <a:t>(R  </a:t>
            </a:r>
            <a:r>
              <a:rPr lang="zh-CN" altLang="en-US" dirty="0" smtClean="0"/>
              <a:t>* </a:t>
            </a:r>
            <a:r>
              <a:rPr lang="en-US" altLang="zh-CN" dirty="0" smtClean="0"/>
              <a:t>I))</a:t>
            </a:r>
            <a:r>
              <a:rPr lang="zh-CN" altLang="en-US" dirty="0" smtClean="0"/>
              <a:t> </a:t>
            </a:r>
            <a:r>
              <a:rPr lang="en-US" altLang="zh-CN" dirty="0" smtClean="0"/>
              <a:t>V</a:t>
            </a:r>
            <a:endParaRPr lang="zh-CN" altLang="en-US" dirty="0" smtClean="0"/>
          </a:p>
        </p:txBody>
      </p:sp>
      <p:sp>
        <p:nvSpPr>
          <p:cNvPr id="9" name="矩形 8"/>
          <p:cNvSpPr/>
          <p:nvPr/>
        </p:nvSpPr>
        <p:spPr>
          <a:xfrm>
            <a:off x="642927" y="5444837"/>
            <a:ext cx="1857753" cy="507831"/>
          </a:xfrm>
          <a:prstGeom prst="rect">
            <a:avLst/>
          </a:prstGeom>
        </p:spPr>
        <p:txBody>
          <a:bodyPr wrap="none">
            <a:spAutoFit/>
          </a:bodyPr>
          <a:p>
            <a:pPr>
              <a:lnSpc>
                <a:spcPct val="150000"/>
              </a:lnSpc>
            </a:pPr>
            <a:r>
              <a:rPr lang="en-US" altLang="zh-CN" dirty="0" smtClean="0"/>
              <a:t>V’ =(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 </a:t>
            </a:r>
            <a:r>
              <a:rPr lang="en-US" altLang="zh-CN" dirty="0" smtClean="0"/>
              <a:t>I * T) * R)</a:t>
            </a:r>
            <a:r>
              <a:rPr lang="zh-CN" altLang="en-US" dirty="0" smtClean="0"/>
              <a:t> </a:t>
            </a:r>
            <a:r>
              <a:rPr lang="en-US" altLang="zh-CN" dirty="0" smtClean="0"/>
              <a:t>V</a:t>
            </a:r>
            <a:endParaRPr lang="zh-CN" altLang="en-US" dirty="0"/>
          </a:p>
        </p:txBody>
      </p:sp>
      <p:pic>
        <p:nvPicPr>
          <p:cNvPr id="15" name="图片 14" descr="device-2015-05-20-094717.png"/>
          <p:cNvPicPr>
            <a:picLocks noChangeAspect="1"/>
          </p:cNvPicPr>
          <p:nvPr/>
        </p:nvPicPr>
        <p:blipFill>
          <a:blip r:embed="rId3"/>
          <a:srcRect r="40838" b="59411"/>
          <a:stretch>
            <a:fillRect/>
          </a:stretch>
        </p:blipFill>
        <p:spPr>
          <a:xfrm>
            <a:off x="6547739" y="1529751"/>
            <a:ext cx="2551806" cy="3112340"/>
          </a:xfrm>
          <a:prstGeom prst="rect">
            <a:avLst/>
          </a:prstGeom>
        </p:spPr>
      </p:pic>
      <p:pic>
        <p:nvPicPr>
          <p:cNvPr id="2" name="图片 1" descr="F)$F_)U7`S])H405CJHK0KU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0" y="1431925"/>
            <a:ext cx="5362575" cy="1743075"/>
          </a:xfrm>
          <a:prstGeom prst="rect">
            <a:avLst/>
          </a:prstGeom>
        </p:spPr>
      </p:pic>
      <p:pic>
        <p:nvPicPr>
          <p:cNvPr id="3" name="图片 2" descr="2]4JL%0H`2BL_VXK9}F4O@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3683000"/>
            <a:ext cx="6000750" cy="17621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 smtClean="0">
                <a:sym typeface="+mn-ea"/>
              </a:rPr>
              <a:t>矩阵公式</a:t>
            </a:r>
            <a:endParaRPr lang="zh-CN" altLang="en-US" sz="2660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701128" y="1114424"/>
            <a:ext cx="8446598" cy="42473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.postRotate</a:t>
            </a:r>
            <a:r>
              <a:rPr lang="en-US" altLang="zh-CN" b="1" dirty="0" smtClean="0"/>
              <a:t>(float degrees,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//</a:t>
            </a:r>
            <a:r>
              <a:rPr lang="en-US" altLang="zh-CN" dirty="0" smtClean="0"/>
              <a:t> </a:t>
            </a:r>
            <a:r>
              <a:rPr lang="pt-BR" altLang="zh-CN" dirty="0" smtClean="0"/>
              <a:t>M' = R(degrees, px, py) * M</a:t>
            </a:r>
            <a:endParaRPr lang="pt-BR" altLang="zh-CN" dirty="0" smtClean="0"/>
          </a:p>
          <a:p>
            <a:pPr>
              <a:lnSpc>
                <a:spcPct val="150000"/>
              </a:lnSpc>
            </a:pPr>
            <a:r>
              <a:rPr lang="pt-BR" altLang="zh-CN" dirty="0" smtClean="0"/>
              <a:t>M' = </a:t>
            </a:r>
            <a:r>
              <a:rPr lang="en-US" altLang="zh-CN" dirty="0" smtClean="0"/>
              <a:t>T(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</a:t>
            </a:r>
            <a:r>
              <a:rPr lang="pt-BR" altLang="zh-CN" dirty="0" smtClean="0"/>
              <a:t>R(degrees) </a:t>
            </a:r>
            <a:r>
              <a:rPr lang="en-US" altLang="zh-CN" dirty="0" smtClean="0"/>
              <a:t>T(-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-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</a:t>
            </a:r>
            <a:r>
              <a:rPr lang="pt-BR" altLang="zh-CN" dirty="0" smtClean="0"/>
              <a:t>* M</a:t>
            </a:r>
            <a:endParaRPr lang="pt-BR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pl-PL" altLang="zh-CN" dirty="0" smtClean="0"/>
              <a:t>M' = S(sx, sy, px, py) 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pt-BR" altLang="zh-CN" dirty="0" smtClean="0"/>
              <a:t>M' = </a:t>
            </a:r>
            <a:r>
              <a:rPr lang="en-US" altLang="zh-CN" dirty="0" smtClean="0"/>
              <a:t>T(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*</a:t>
            </a:r>
            <a:r>
              <a:rPr lang="pl-PL" altLang="zh-CN" dirty="0" smtClean="0"/>
              <a:t>S(sx, sy </a:t>
            </a:r>
            <a:r>
              <a:rPr lang="en-US" altLang="zh-CN" dirty="0" smtClean="0"/>
              <a:t>)*T(-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-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</a:t>
            </a:r>
            <a:r>
              <a:rPr lang="pt-BR" altLang="zh-CN" dirty="0" smtClean="0"/>
              <a:t>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en-US" altLang="zh-CN" dirty="0" smtClean="0"/>
              <a:t>M' =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pt-BR" altLang="zh-CN" dirty="0" smtClean="0"/>
              <a:t>M' = </a:t>
            </a:r>
            <a:r>
              <a:rPr lang="en-US" altLang="zh-CN" dirty="0" smtClean="0"/>
              <a:t>T(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*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 T(-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-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</a:t>
            </a:r>
            <a:r>
              <a:rPr lang="pt-BR" altLang="zh-CN" dirty="0" smtClean="0"/>
              <a:t>* M</a:t>
            </a:r>
            <a:endParaRPr lang="pt-BR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45941" y="2402996"/>
            <a:ext cx="5299849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的开发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 smtClean="0">
                <a:sym typeface="+mn-ea"/>
              </a:rPr>
              <a:t>矩阵操作</a:t>
            </a:r>
            <a:endParaRPr lang="zh-CN" altLang="en-US" sz="2660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796378" y="140969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670050" y="5359400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6377" y="1250313"/>
            <a:ext cx="8446598" cy="41088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dirty="0" smtClean="0"/>
              <a:t>  </a:t>
            </a:r>
            <a:endParaRPr lang="en-US" altLang="zh-CN" b="1" dirty="0" smtClean="0"/>
          </a:p>
          <a:p>
            <a:br>
              <a:rPr lang="en-US" altLang="zh-CN" dirty="0" smtClean="0"/>
            </a:br>
            <a:endParaRPr lang="en-US" altLang="zh-CN" dirty="0" smtClean="0"/>
          </a:p>
          <a:p>
            <a:endParaRPr lang="en-US" altLang="zh-CN" b="1" dirty="0" smtClean="0"/>
          </a:p>
          <a:p>
            <a:br>
              <a:rPr lang="en-US" altLang="zh-CN" dirty="0" smtClean="0"/>
            </a:br>
            <a:endParaRPr lang="en-US" altLang="zh-CN" b="1" dirty="0" smtClean="0"/>
          </a:p>
          <a:p>
            <a:br>
              <a:rPr lang="en-US" altLang="zh-CN" dirty="0" smtClean="0"/>
            </a:br>
            <a:endParaRPr lang="en-US" altLang="zh-CN" b="1" dirty="0" smtClean="0"/>
          </a:p>
          <a:p>
            <a:br>
              <a:rPr lang="en-US" altLang="zh-CN" dirty="0" smtClean="0"/>
            </a:br>
            <a:endParaRPr lang="en-US" altLang="zh-CN" b="1" dirty="0" smtClean="0"/>
          </a:p>
          <a:p>
            <a:br>
              <a:rPr lang="en-US" altLang="zh-CN" dirty="0" smtClean="0"/>
            </a:br>
            <a:endParaRPr lang="en-US" altLang="zh-CN" b="1" dirty="0" smtClean="0"/>
          </a:p>
          <a:p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13" name="图片 12" descr="device-2015-05-22-093223.png"/>
          <p:cNvPicPr>
            <a:picLocks noChangeAspect="1"/>
          </p:cNvPicPr>
          <p:nvPr/>
        </p:nvPicPr>
        <p:blipFill>
          <a:blip r:embed="rId3"/>
          <a:srcRect r="26859" b="60622"/>
          <a:stretch>
            <a:fillRect/>
          </a:stretch>
        </p:blipFill>
        <p:spPr>
          <a:xfrm>
            <a:off x="3740121" y="1409698"/>
            <a:ext cx="2116119" cy="2025411"/>
          </a:xfrm>
          <a:prstGeom prst="rect">
            <a:avLst/>
          </a:prstGeom>
        </p:spPr>
      </p:pic>
      <p:pic>
        <p:nvPicPr>
          <p:cNvPr id="14" name="图片 13" descr="device-2015-05-22-093305.png"/>
          <p:cNvPicPr>
            <a:picLocks noChangeAspect="1"/>
          </p:cNvPicPr>
          <p:nvPr/>
        </p:nvPicPr>
        <p:blipFill>
          <a:blip r:embed="rId4"/>
          <a:srcRect b="35800"/>
          <a:stretch>
            <a:fillRect/>
          </a:stretch>
        </p:blipFill>
        <p:spPr>
          <a:xfrm>
            <a:off x="6349756" y="1409699"/>
            <a:ext cx="2893219" cy="3302122"/>
          </a:xfrm>
          <a:prstGeom prst="rect">
            <a:avLst/>
          </a:prstGeom>
        </p:spPr>
      </p:pic>
      <p:pic>
        <p:nvPicPr>
          <p:cNvPr id="15" name="图片 14" descr="device-2015-05-22-093452.png"/>
          <p:cNvPicPr>
            <a:picLocks noChangeAspect="1"/>
          </p:cNvPicPr>
          <p:nvPr/>
        </p:nvPicPr>
        <p:blipFill>
          <a:blip r:embed="rId5"/>
          <a:srcRect r="26779" b="60622"/>
          <a:stretch>
            <a:fillRect/>
          </a:stretch>
        </p:blipFill>
        <p:spPr>
          <a:xfrm>
            <a:off x="1178784" y="1409698"/>
            <a:ext cx="2118453" cy="2025411"/>
          </a:xfrm>
          <a:prstGeom prst="rect">
            <a:avLst/>
          </a:prstGeom>
        </p:spPr>
      </p:pic>
      <p:pic>
        <p:nvPicPr>
          <p:cNvPr id="2" name="图片 1" descr="S9N{H_BY30C7R772NI80ZOL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285" y="3435350"/>
            <a:ext cx="5743575" cy="37528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403396" y="2688746"/>
            <a:ext cx="5384807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中的矩阵原理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矩阵的定义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076325" y="1828800"/>
          <a:ext cx="9354820" cy="3655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8705"/>
                <a:gridCol w="2338705"/>
                <a:gridCol w="2338705"/>
                <a:gridCol w="2338705"/>
              </a:tblGrid>
              <a:tr h="913765"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+ 0]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+ 4]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+ 8]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+ 12]</a:t>
                      </a:r>
                      <a:endParaRPr lang="zh-CN" altLang="en-US" dirty="0"/>
                    </a:p>
                  </a:txBody>
                  <a:tcPr/>
                </a:tc>
              </a:tr>
              <a:tr h="913765"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+ 5]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+ 9]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+ 13]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913765"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+ 2]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+ 6]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+ 10]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+ 14]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913765"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+ 3]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+ 7]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+ 11]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+ 15]</a:t>
                      </a:r>
                      <a:endParaRPr kumimoji="0" lang="zh-CN" altLang="zh-CN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矩阵的原理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753110" y="1283335"/>
          <a:ext cx="3622675" cy="1841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2780"/>
                <a:gridCol w="652780"/>
                <a:gridCol w="652780"/>
                <a:gridCol w="1664335"/>
              </a:tblGrid>
              <a:tr h="460375"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460375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460375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z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460375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45" y="3220085"/>
            <a:ext cx="10726420" cy="1830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矩阵的原理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11860" y="1330960"/>
          <a:ext cx="4867275" cy="2446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8235"/>
                <a:gridCol w="1196975"/>
                <a:gridCol w="1234440"/>
                <a:gridCol w="1317625"/>
              </a:tblGrid>
              <a:tr h="719455">
                <a:tc>
                  <a:txBody>
                    <a:bodyPr/>
                    <a:p>
                      <a:r>
                        <a:rPr lang="en-US" altLang="zh-CN" dirty="0" err="1" smtClean="0"/>
                        <a:t>scaleX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575310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scaleY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575945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scaleZ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575310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5" y="3776980"/>
            <a:ext cx="11281410" cy="1029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矩阵的原理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6146" name="Picture 2" descr="http://img4.imgtn.bdimg.com/it/u=3196495703,1719471057&amp;fm=15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5315" y="1401445"/>
            <a:ext cx="7241540" cy="3034665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538162" y="4658140"/>
            <a:ext cx="7456488" cy="9233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err="1" smtClean="0">
                <a:hlinkClick r:id="rId4"/>
              </a:rPr>
              <a:t>Matrix</a:t>
            </a:r>
            <a:r>
              <a:rPr lang="en-US" altLang="zh-CN" b="1" dirty="0" err="1" smtClean="0"/>
              <a:t>.rotateM</a:t>
            </a:r>
            <a:r>
              <a:rPr lang="en-US" altLang="zh-CN" b="1" dirty="0" smtClean="0"/>
              <a:t>(float[] m, </a:t>
            </a:r>
            <a:r>
              <a:rPr lang="en-US" altLang="zh-CN" b="1" dirty="0" err="1" smtClean="0"/>
              <a:t>int</a:t>
            </a:r>
            <a:r>
              <a:rPr lang="en-US" altLang="zh-CN" b="1" dirty="0" smtClean="0"/>
              <a:t> </a:t>
            </a:r>
            <a:r>
              <a:rPr lang="en-US" altLang="zh-CN" b="1" dirty="0" err="1" smtClean="0"/>
              <a:t>mOffset</a:t>
            </a:r>
            <a:r>
              <a:rPr lang="en-US" altLang="zh-CN" b="1" dirty="0" smtClean="0"/>
              <a:t>, float a, float x, float y, float z)</a:t>
            </a:r>
            <a:endParaRPr lang="en-US" altLang="zh-CN" b="1" dirty="0" smtClean="0"/>
          </a:p>
          <a:p>
            <a:br>
              <a:rPr lang="en-US" altLang="zh-CN" dirty="0" smtClean="0"/>
            </a:br>
            <a:endParaRPr lang="zh-CN" altLang="en-US" dirty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矩阵的原理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605878" y="102869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717246" y="1173552"/>
          <a:ext cx="261956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1177"/>
                <a:gridCol w="671177"/>
                <a:gridCol w="671177"/>
                <a:gridCol w="606029"/>
              </a:tblGrid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                                                                                                             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-</a:t>
                      </a:r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502806" y="1173552"/>
          <a:ext cx="264621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006"/>
                <a:gridCol w="678006"/>
                <a:gridCol w="678006"/>
                <a:gridCol w="612195"/>
              </a:tblGrid>
              <a:tr h="283444"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                                                                                                             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-</a:t>
                      </a:r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6277641" y="1173552"/>
          <a:ext cx="2640457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6531"/>
                <a:gridCol w="676531"/>
                <a:gridCol w="676531"/>
                <a:gridCol w="610864"/>
              </a:tblGrid>
              <a:tr h="283444"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-</a:t>
                      </a:r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                                                                                                             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717867" y="4675155"/>
            <a:ext cx="4572000" cy="1477328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.rotateM</a:t>
            </a:r>
            <a:r>
              <a:rPr lang="en-US" altLang="zh-CN" b="1" dirty="0" smtClean="0"/>
              <a:t>(matrix, 0, </a:t>
            </a:r>
            <a:r>
              <a:rPr lang="en-US" altLang="zh-CN" dirty="0" smtClean="0"/>
              <a:t>α</a:t>
            </a:r>
            <a:r>
              <a:rPr lang="en-US" altLang="zh-CN" b="1" dirty="0" smtClean="0"/>
              <a:t>, 1, 0, 0 ) 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.rotateM</a:t>
            </a:r>
            <a:r>
              <a:rPr lang="en-US" altLang="zh-CN" b="1" dirty="0" smtClean="0"/>
              <a:t>(matrix, 0, </a:t>
            </a:r>
            <a:r>
              <a:rPr lang="en-US" altLang="zh-CN" dirty="0" smtClean="0"/>
              <a:t>α</a:t>
            </a:r>
            <a:r>
              <a:rPr lang="en-US" altLang="zh-CN" b="1" dirty="0" smtClean="0"/>
              <a:t>, 0, 1, 0 )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.rotateM</a:t>
            </a:r>
            <a:r>
              <a:rPr lang="en-US" altLang="zh-CN" b="1" dirty="0" smtClean="0"/>
              <a:t>(matrix, 0, </a:t>
            </a:r>
            <a:r>
              <a:rPr lang="en-US" altLang="zh-CN" dirty="0" smtClean="0"/>
              <a:t>α</a:t>
            </a:r>
            <a:r>
              <a:rPr lang="en-US" altLang="zh-CN" b="1" dirty="0" smtClean="0"/>
              <a:t>, 0, 0, 1 )</a:t>
            </a:r>
            <a:endParaRPr lang="en-US" altLang="zh-CN" b="1" dirty="0" smtClean="0"/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7246" y="3162300"/>
            <a:ext cx="8172963" cy="1150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996565" y="2298221"/>
            <a:ext cx="619913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en-US" altLang="zh-CN" sz="4800" b="1" dirty="0" err="1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Drawable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Drawable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567778" y="116204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device-2015-05-20-094147.png"/>
          <p:cNvPicPr>
            <a:picLocks noChangeAspect="1"/>
          </p:cNvPicPr>
          <p:nvPr/>
        </p:nvPicPr>
        <p:blipFill>
          <a:blip r:embed="rId3"/>
          <a:srcRect t="29350" r="44931" b="41468"/>
          <a:stretch>
            <a:fillRect/>
          </a:stretch>
        </p:blipFill>
        <p:spPr>
          <a:xfrm>
            <a:off x="5932389" y="1488057"/>
            <a:ext cx="2252537" cy="212209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8934" y="1712343"/>
            <a:ext cx="4619406" cy="1477328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>
                <a:hlinkClick r:id="rId4" action="ppaction://hlinkfile"/>
              </a:rPr>
              <a:t>draw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5" action="ppaction://hlinkfile"/>
              </a:rPr>
              <a:t>Canvas</a:t>
            </a:r>
            <a:r>
              <a:rPr lang="en-US" altLang="zh-CN" dirty="0" smtClean="0"/>
              <a:t> </a:t>
            </a:r>
            <a:r>
              <a:rPr lang="en-US" altLang="zh-CN" dirty="0" err="1" smtClean="0"/>
              <a:t>canvas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>
                <a:hlinkClick r:id="rId4" action="ppaction://hlinkfile"/>
              </a:rPr>
              <a:t>setBounds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left,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top,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right,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bottom)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>
                <a:hlinkClick r:id="rId4" action="ppaction://hlinkfile"/>
              </a:rPr>
              <a:t>invalidateSelf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Drawable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-24130" y="843280"/>
          <a:ext cx="12113260" cy="5540375"/>
        </p:xfrm>
        <a:graphic>
          <a:graphicData uri="http://schemas.openxmlformats.org/drawingml/2006/table">
            <a:tbl>
              <a:tblPr/>
              <a:tblGrid>
                <a:gridCol w="1149985"/>
                <a:gridCol w="4347210"/>
                <a:gridCol w="1149985"/>
                <a:gridCol w="1151255"/>
                <a:gridCol w="4314825"/>
              </a:tblGrid>
              <a:tr h="221615">
                <a:tc gridSpan="5">
                  <a:txBody>
                    <a:bodyPr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一键清除动画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2161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61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外圈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居中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</a:tr>
              <a:tr h="22161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旋转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1250ms 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逆时针旋转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1080°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61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61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叉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 gridSpan="4"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笔画长度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62px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，与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x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轴夹角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45°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，笔画宽度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4px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，圆角端点，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#ffffff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2161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缩放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250ms 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缩小至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fast_out_linear_in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61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61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61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圆点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直径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px，#ffffff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</a:tr>
              <a:tr h="22161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缩放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100ms  0 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放大 至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linea_out_slow_in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61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900ms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61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61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位移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250ms 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往上移动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61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1250ms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61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61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位移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350ms 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往下移动 至中心点下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20px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61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1500ms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61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61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勾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 gridSpan="4">
                  <a:txBody>
                    <a:bodyPr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短边与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x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轴夹角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40°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，长边与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x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轴夹角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50°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，笔画宽度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4px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，圆角端点，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#</a:t>
                      </a:r>
                      <a:r>
                        <a:rPr lang="en-US" altLang="zh-CN" sz="900" b="0" i="0" u="none" strike="noStrike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ffffff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，起点都在中心点下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20px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2161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短边缩放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200ms 0px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放大至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33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61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1850ms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61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61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长边缩放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200ms 0px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放大至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161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1850ms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g0.imgtn.bdimg.com/it/u=2021784208,1254596546&amp;fm=21&amp;gp=0.jpg"/>
          <p:cNvPicPr>
            <a:picLocks noChangeAspect="1" noChangeArrowheads="1"/>
          </p:cNvPicPr>
          <p:nvPr/>
        </p:nvPicPr>
        <p:blipFill>
          <a:blip r:embed="rId1"/>
          <a:srcRect l="48835"/>
          <a:stretch>
            <a:fillRect/>
          </a:stretch>
        </p:blipFill>
        <p:spPr bwMode="auto">
          <a:xfrm>
            <a:off x="7736661" y="1766886"/>
            <a:ext cx="2144334" cy="2095501"/>
          </a:xfrm>
          <a:prstGeom prst="rect">
            <a:avLst/>
          </a:prstGeom>
          <a:noFill/>
        </p:spPr>
      </p:pic>
      <p:pic>
        <p:nvPicPr>
          <p:cNvPr id="3076" name="Picture 4" descr="http://img4.imgtn.bdimg.com/it/u=3684023267,2155133271&amp;fm=21&amp;gp=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9937" y="1766886"/>
            <a:ext cx="2286000" cy="2095501"/>
          </a:xfrm>
          <a:prstGeom prst="rect">
            <a:avLst/>
          </a:prstGeom>
          <a:noFill/>
        </p:spPr>
      </p:pic>
      <p:pic>
        <p:nvPicPr>
          <p:cNvPr id="3078" name="Picture 6" descr="http://img5.imgtn.bdimg.com/it/u=779479281,1377014918&amp;fm=21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174" y="1766886"/>
            <a:ext cx="1476375" cy="2095501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2184362" y="4535517"/>
            <a:ext cx="19971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Canvas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7174" y="4535517"/>
            <a:ext cx="15682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Paint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70293" y="4535517"/>
            <a:ext cx="1477071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Draw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Drawable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701128" y="123824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01127" y="1365849"/>
            <a:ext cx="8446598" cy="17532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自 定义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中画</a:t>
            </a:r>
            <a:r>
              <a:rPr lang="en-US" altLang="zh-CN" dirty="0" err="1" smtClean="0"/>
              <a:t>Drawable</a:t>
            </a:r>
            <a:r>
              <a:rPr lang="zh-CN" altLang="en-US" dirty="0" smtClean="0"/>
              <a:t>时</a:t>
            </a:r>
            <a:endParaRPr lang="en-US" altLang="zh-CN" dirty="0" smtClean="0"/>
          </a:p>
          <a:p>
            <a:r>
              <a:rPr lang="zh-CN" altLang="en-US" dirty="0" smtClean="0"/>
              <a:t>要先给它设置位置</a:t>
            </a:r>
            <a:endParaRPr lang="en-US" altLang="zh-CN" dirty="0" smtClean="0"/>
          </a:p>
          <a:p>
            <a:r>
              <a:rPr lang="en-US" altLang="zh-CN" dirty="0" err="1" smtClean="0"/>
              <a:t>mDrawable.setBounds</a:t>
            </a:r>
            <a:r>
              <a:rPr lang="en-US" altLang="zh-CN" dirty="0" smtClean="0"/>
              <a:t>(100, 100, 100 + </a:t>
            </a:r>
            <a:r>
              <a:rPr lang="en-US" altLang="zh-CN" dirty="0" err="1" smtClean="0"/>
              <a:t>mAnimationDrawable.getIntrinsicWidth</a:t>
            </a:r>
            <a:r>
              <a:rPr lang="en-US" altLang="zh-CN" dirty="0" smtClean="0"/>
              <a:t>(), </a:t>
            </a:r>
            <a:endParaRPr lang="en-US" altLang="zh-CN" dirty="0" smtClean="0"/>
          </a:p>
          <a:p>
            <a:r>
              <a:rPr lang="en-US" altLang="zh-CN" dirty="0" smtClean="0"/>
              <a:t>100 +</a:t>
            </a:r>
            <a:r>
              <a:rPr lang="en-US" altLang="zh-CN" dirty="0" err="1" smtClean="0"/>
              <a:t>mAnimationDrawable.getIntrinsicHeight</a:t>
            </a:r>
            <a:r>
              <a:rPr lang="en-US" altLang="zh-CN" dirty="0" smtClean="0"/>
              <a:t>());</a:t>
            </a:r>
            <a:endParaRPr lang="en-US" altLang="zh-CN" dirty="0" smtClean="0"/>
          </a:p>
          <a:p>
            <a:r>
              <a:rPr lang="zh-CN" altLang="en-US" dirty="0" smtClean="0"/>
              <a:t>这样他才能正确的画在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的对应位置。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515" y="3244215"/>
            <a:ext cx="11063605" cy="1200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802" y="1190624"/>
            <a:ext cx="8446598" cy="1200329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1.graphics</a:t>
            </a:r>
            <a:r>
              <a:rPr lang="zh-CN" altLang="en-US" dirty="0" smtClean="0"/>
              <a:t>绘图的基础知识</a:t>
            </a:r>
            <a:endParaRPr lang="en-US" altLang="zh-CN" dirty="0" smtClean="0"/>
          </a:p>
          <a:p>
            <a:r>
              <a:rPr lang="en-US" altLang="zh-CN" dirty="0" smtClean="0"/>
              <a:t>http://blog.csdn.net/harvic880925/article/details/38875149</a:t>
            </a:r>
            <a:endParaRPr lang="en-US" altLang="zh-CN" dirty="0" smtClean="0"/>
          </a:p>
          <a:p>
            <a:r>
              <a:rPr lang="en-US" altLang="zh-CN" dirty="0" smtClean="0"/>
              <a:t>2. Porter-Duff</a:t>
            </a:r>
            <a:r>
              <a:rPr lang="zh-CN" altLang="en-US" dirty="0" smtClean="0"/>
              <a:t>规则</a:t>
            </a:r>
            <a:endParaRPr lang="en-US" altLang="zh-CN" dirty="0" smtClean="0"/>
          </a:p>
          <a:p>
            <a:r>
              <a:rPr lang="en-US" altLang="zh-CN" dirty="0" smtClean="0"/>
              <a:t>http://www.cnblogs.com/jacktu/archive/2012/01/02/2310326.html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" name="图片 3" descr="p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47955"/>
            <a:ext cx="12244070" cy="7895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52540" cy="375746"/>
            <a:chOff x="4121722" y="5733166"/>
            <a:chExt cx="4052540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48075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课程咨询阿媛</a:t>
              </a:r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52540" cy="375746"/>
            <a:chOff x="4121722" y="5733166"/>
            <a:chExt cx="4052540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48075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课程咨询阿媛</a:t>
              </a:r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81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endParaRPr kumimoji="1" lang="zh-CN" altLang="en-US" sz="26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1218565"/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845" y="1188720"/>
          <a:ext cx="11649075" cy="4763770"/>
        </p:xfrm>
        <a:graphic>
          <a:graphicData uri="http://schemas.openxmlformats.org/drawingml/2006/table">
            <a:tbl>
              <a:tblPr/>
              <a:tblGrid>
                <a:gridCol w="1451610"/>
                <a:gridCol w="4203700"/>
                <a:gridCol w="5993765"/>
              </a:tblGrid>
              <a:tr h="531495"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</a:tr>
              <a:tr h="458470">
                <a:tc rowSpan="3"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布局相关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onMeasure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的大小，那么需要重写该方法</a:t>
                      </a:r>
                      <a:endPara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81724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onLayout(boolean, int, int, int, int)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的（在父控件的）位置，那么需要重写</a:t>
                      </a:r>
                      <a:r>
                        <a:rPr lang="en-US" altLang="zh-CN" sz="1600" dirty="0" err="1" smtClean="0"/>
                        <a:t>OnLayout</a:t>
                      </a:r>
                      <a:r>
                        <a:rPr lang="zh-CN" altLang="en-US" sz="1600" dirty="0" smtClean="0"/>
                        <a:t>方法。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990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onSizeChanged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在布局发生变化时的回调函数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817245"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绘制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onDraw(android.graphics.Canvas)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绘制的图像，那么需要重写该方法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355">
                <a:tc rowSpan="4"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事件处理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onKeyDown(int, KeyEvent)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new hardware key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990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onKeyUp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KeyEvent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hardware key up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862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onTrackballEvent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MotionEvent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轨迹球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35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onTouchEvent(MotionEvent)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touch screen motion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3422253348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37845" y="1220470"/>
          <a:ext cx="8559800" cy="2446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660"/>
                <a:gridCol w="3660140"/>
              </a:tblGrid>
              <a:tr h="386080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</a:tr>
              <a:tr h="385445">
                <a:tc>
                  <a:txBody>
                    <a:bodyPr/>
                    <a:p>
                      <a:r>
                        <a:rPr lang="en-US" altLang="zh-CN" dirty="0" smtClean="0"/>
                        <a:t>invalidate()</a:t>
                      </a:r>
                      <a:r>
                        <a:rPr lang="zh-CN" altLang="en-US" dirty="0" smtClean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整个</a:t>
                      </a:r>
                      <a:r>
                        <a:rPr lang="en-US" altLang="zh-CN" dirty="0" smtClean="0"/>
                        <a:t>view</a:t>
                      </a:r>
                      <a:r>
                        <a:rPr lang="zh-CN" altLang="en-US" dirty="0" smtClean="0"/>
                        <a:t>刷新 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14045">
                <a:tc>
                  <a:txBody>
                    <a:bodyPr/>
                    <a:p>
                      <a:r>
                        <a:rPr lang="en-US" altLang="zh-CN" dirty="0" smtClean="0"/>
                        <a:t>invalidate(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l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t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r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b)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刷新局部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6080">
                <a:tc>
                  <a:txBody>
                    <a:bodyPr/>
                    <a:p>
                      <a:r>
                        <a:rPr lang="en-US" altLang="zh-CN" dirty="0" smtClean="0"/>
                        <a:t>invalidate(</a:t>
                      </a:r>
                      <a:r>
                        <a:rPr lang="en-US" altLang="zh-CN" dirty="0" err="1" smtClean="0"/>
                        <a:t>Rect</a:t>
                      </a:r>
                      <a:r>
                        <a:rPr lang="en-US" altLang="zh-CN" dirty="0" smtClean="0"/>
                        <a:t> dirty)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刷新一个矩形区域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75005">
                <a:tc>
                  <a:txBody>
                    <a:bodyPr/>
                    <a:p>
                      <a:r>
                        <a:rPr lang="en-US" altLang="zh-CN" dirty="0" err="1" smtClean="0"/>
                        <a:t>invalidateDrawable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Drawable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en-US" altLang="zh-CN" dirty="0" err="1" smtClean="0"/>
                        <a:t>drawable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刷新一个特定的</a:t>
                      </a:r>
                      <a:r>
                        <a:rPr lang="en-US" altLang="zh-CN" dirty="0" err="1" smtClean="0"/>
                        <a:t>Drawable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554990" y="4225925"/>
            <a:ext cx="9345930" cy="1337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dirty="0" smtClean="0"/>
              <a:t>函数的主要作用是请求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树进行重绘，该函数可以由应用程序调用，或者由系统函数间接调用，例如</a:t>
            </a:r>
            <a:r>
              <a:rPr lang="en-US" altLang="zh-CN" dirty="0" err="1" smtClean="0"/>
              <a:t>setEnable</a:t>
            </a:r>
            <a:r>
              <a:rPr lang="en-US" altLang="zh-CN" dirty="0" smtClean="0"/>
              <a:t>(), </a:t>
            </a:r>
            <a:r>
              <a:rPr lang="en-US" altLang="zh-CN" dirty="0" err="1" smtClean="0"/>
              <a:t>setSelected</a:t>
            </a:r>
            <a:r>
              <a:rPr lang="en-US" altLang="zh-CN" dirty="0" smtClean="0"/>
              <a:t>(), </a:t>
            </a:r>
            <a:r>
              <a:rPr lang="en-US" altLang="zh-CN" dirty="0" err="1" smtClean="0"/>
              <a:t>setVisiblity</a:t>
            </a:r>
            <a:r>
              <a:rPr lang="en-US" altLang="zh-CN" dirty="0" smtClean="0"/>
              <a:t>()</a:t>
            </a:r>
            <a:r>
              <a:rPr lang="zh-CN" altLang="en-US" dirty="0" smtClean="0"/>
              <a:t>都会间接调用到</a:t>
            </a:r>
            <a:r>
              <a:rPr lang="en-US" altLang="zh-CN" dirty="0" smtClean="0"/>
              <a:t>invalidate()</a:t>
            </a:r>
            <a:r>
              <a:rPr lang="zh-CN" altLang="en-US" dirty="0" smtClean="0"/>
              <a:t>来请求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树重绘，更新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树的显示。</a:t>
            </a:r>
            <a:endParaRPr lang="en-US" altLang="zh-CN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74541" y="2533171"/>
            <a:ext cx="484190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的常用方法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SLIDE_ITEM_CNT" val="4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KSO_WM_SLIDE_ITEM_CNT" val="4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KSO_WM_SLIDE_ITEM_CNT" val="4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KSO_WM_SLIDE_ITEM_CNT" val="4"/>
</p:tagLst>
</file>

<file path=ppt/tags/tag108.xml><?xml version="1.0" encoding="utf-8"?>
<p:tagLst xmlns:p="http://schemas.openxmlformats.org/presentationml/2006/main">
  <p:tag name="PA" val="v4.1.3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KSO_WM_SLIDE_ITEM_CNT" val="4"/>
</p:tagLst>
</file>

<file path=ppt/tags/tag110.xml><?xml version="1.0" encoding="utf-8"?>
<p:tagLst xmlns:p="http://schemas.openxmlformats.org/presentationml/2006/main">
  <p:tag name="KSO_WM_SLIDE_ITEM_CNT" val="4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KSO_WM_SLIDE_ITEM_CNT" val="4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KSO_WM_SLIDE_ITEM_CNT" val="4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PA" val="v4.1.3"/>
</p:tagLst>
</file>

<file path=ppt/tags/tag119.xml><?xml version="1.0" encoding="utf-8"?>
<p:tagLst xmlns:p="http://schemas.openxmlformats.org/presentationml/2006/main">
  <p:tag name="KSO_WM_SLIDE_ITEM_CNT" val="4"/>
</p:tagLst>
</file>

<file path=ppt/tags/tag12.xml><?xml version="1.0" encoding="utf-8"?>
<p:tagLst xmlns:p="http://schemas.openxmlformats.org/presentationml/2006/main">
  <p:tag name="PA" val="v4.1.3"/>
</p:tagLst>
</file>

<file path=ppt/tags/tag120.xml><?xml version="1.0" encoding="utf-8"?>
<p:tagLst xmlns:p="http://schemas.openxmlformats.org/presentationml/2006/main">
  <p:tag name="PA" val="v4.1.3"/>
</p:tagLst>
</file>

<file path=ppt/tags/tag121.xml><?xml version="1.0" encoding="utf-8"?>
<p:tagLst xmlns:p="http://schemas.openxmlformats.org/presentationml/2006/main">
  <p:tag name="PA" val="v4.1.3"/>
</p:tagLst>
</file>

<file path=ppt/tags/tag122.xml><?xml version="1.0" encoding="utf-8"?>
<p:tagLst xmlns:p="http://schemas.openxmlformats.org/presentationml/2006/main">
  <p:tag name="KSO_WM_SLIDE_ITEM_CNT" val="4"/>
</p:tagLst>
</file>

<file path=ppt/tags/tag123.xml><?xml version="1.0" encoding="utf-8"?>
<p:tagLst xmlns:p="http://schemas.openxmlformats.org/presentationml/2006/main">
  <p:tag name="PA" val="v4.1.3"/>
</p:tagLst>
</file>

<file path=ppt/tags/tag124.xml><?xml version="1.0" encoding="utf-8"?>
<p:tagLst xmlns:p="http://schemas.openxmlformats.org/presentationml/2006/main">
  <p:tag name="PA" val="v4.1.3"/>
</p:tagLst>
</file>

<file path=ppt/tags/tag125.xml><?xml version="1.0" encoding="utf-8"?>
<p:tagLst xmlns:p="http://schemas.openxmlformats.org/presentationml/2006/main">
  <p:tag name="KSO_WM_SLIDE_ITEM_CNT" val="4"/>
</p:tagLst>
</file>

<file path=ppt/tags/tag126.xml><?xml version="1.0" encoding="utf-8"?>
<p:tagLst xmlns:p="http://schemas.openxmlformats.org/presentationml/2006/main">
  <p:tag name="PA" val="v4.1.3"/>
</p:tagLst>
</file>

<file path=ppt/tags/tag127.xml><?xml version="1.0" encoding="utf-8"?>
<p:tagLst xmlns:p="http://schemas.openxmlformats.org/presentationml/2006/main">
  <p:tag name="PA" val="v4.1.3"/>
</p:tagLst>
</file>

<file path=ppt/tags/tag128.xml><?xml version="1.0" encoding="utf-8"?>
<p:tagLst xmlns:p="http://schemas.openxmlformats.org/presentationml/2006/main">
  <p:tag name="KSO_WM_SLIDE_ITEM_CNT" val="4"/>
</p:tagLst>
</file>

<file path=ppt/tags/tag129.xml><?xml version="1.0" encoding="utf-8"?>
<p:tagLst xmlns:p="http://schemas.openxmlformats.org/presentationml/2006/main">
  <p:tag name="KSO_WM_SLIDE_ITEM_CNT" val="4"/>
</p:tagLst>
</file>

<file path=ppt/tags/tag13.xml><?xml version="1.0" encoding="utf-8"?>
<p:tagLst xmlns:p="http://schemas.openxmlformats.org/presentationml/2006/main">
  <p:tag name="PA" val="v4.1.3"/>
</p:tagLst>
</file>

<file path=ppt/tags/tag130.xml><?xml version="1.0" encoding="utf-8"?>
<p:tagLst xmlns:p="http://schemas.openxmlformats.org/presentationml/2006/main">
  <p:tag name="PA" val="v4.1.3"/>
</p:tagLst>
</file>

<file path=ppt/tags/tag131.xml><?xml version="1.0" encoding="utf-8"?>
<p:tagLst xmlns:p="http://schemas.openxmlformats.org/presentationml/2006/main">
  <p:tag name="PA" val="v4.1.3"/>
</p:tagLst>
</file>

<file path=ppt/tags/tag132.xml><?xml version="1.0" encoding="utf-8"?>
<p:tagLst xmlns:p="http://schemas.openxmlformats.org/presentationml/2006/main">
  <p:tag name="KSO_WM_SLIDE_ITEM_CNT" val="4"/>
</p:tagLst>
</file>

<file path=ppt/tags/tag133.xml><?xml version="1.0" encoding="utf-8"?>
<p:tagLst xmlns:p="http://schemas.openxmlformats.org/presentationml/2006/main">
  <p:tag name="PA" val="v4.1.3"/>
</p:tagLst>
</file>

<file path=ppt/tags/tag134.xml><?xml version="1.0" encoding="utf-8"?>
<p:tagLst xmlns:p="http://schemas.openxmlformats.org/presentationml/2006/main">
  <p:tag name="PA" val="v4.1.3"/>
</p:tagLst>
</file>

<file path=ppt/tags/tag135.xml><?xml version="1.0" encoding="utf-8"?>
<p:tagLst xmlns:p="http://schemas.openxmlformats.org/presentationml/2006/main">
  <p:tag name="KSO_WM_SLIDE_ITEM_CNT" val="4"/>
</p:tagLst>
</file>

<file path=ppt/tags/tag136.xml><?xml version="1.0" encoding="utf-8"?>
<p:tagLst xmlns:p="http://schemas.openxmlformats.org/presentationml/2006/main">
  <p:tag name="PA" val="v4.1.3"/>
</p:tagLst>
</file>

<file path=ppt/tags/tag137.xml><?xml version="1.0" encoding="utf-8"?>
<p:tagLst xmlns:p="http://schemas.openxmlformats.org/presentationml/2006/main">
  <p:tag name="PA" val="v4.1.3"/>
</p:tagLst>
</file>

<file path=ppt/tags/tag138.xml><?xml version="1.0" encoding="utf-8"?>
<p:tagLst xmlns:p="http://schemas.openxmlformats.org/presentationml/2006/main">
  <p:tag name="KSO_WM_SLIDE_ITEM_CNT" val="4"/>
</p:tagLst>
</file>

<file path=ppt/tags/tag139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KSO_WM_SLIDE_ITEM_CNT" val="4"/>
</p:tagLst>
</file>

<file path=ppt/tags/tag140.xml><?xml version="1.0" encoding="utf-8"?>
<p:tagLst xmlns:p="http://schemas.openxmlformats.org/presentationml/2006/main">
  <p:tag name="PA" val="v4.1.3"/>
</p:tagLst>
</file>

<file path=ppt/tags/tag141.xml><?xml version="1.0" encoding="utf-8"?>
<p:tagLst xmlns:p="http://schemas.openxmlformats.org/presentationml/2006/main">
  <p:tag name="KSO_WM_SLIDE_ITEM_CNT" val="4"/>
</p:tagLst>
</file>

<file path=ppt/tags/tag142.xml><?xml version="1.0" encoding="utf-8"?>
<p:tagLst xmlns:p="http://schemas.openxmlformats.org/presentationml/2006/main">
  <p:tag name="PA" val="v4.1.3"/>
</p:tagLst>
</file>

<file path=ppt/tags/tag143.xml><?xml version="1.0" encoding="utf-8"?>
<p:tagLst xmlns:p="http://schemas.openxmlformats.org/presentationml/2006/main">
  <p:tag name="PA" val="v4.1.3"/>
</p:tagLst>
</file>

<file path=ppt/tags/tag144.xml><?xml version="1.0" encoding="utf-8"?>
<p:tagLst xmlns:p="http://schemas.openxmlformats.org/presentationml/2006/main">
  <p:tag name="KSO_WM_SLIDE_ITEM_CNT" val="4"/>
</p:tagLst>
</file>

<file path=ppt/tags/tag145.xml><?xml version="1.0" encoding="utf-8"?>
<p:tagLst xmlns:p="http://schemas.openxmlformats.org/presentationml/2006/main">
  <p:tag name="KSO_WM_SLIDE_ITEM_CNT" val="4"/>
</p:tagLst>
</file>

<file path=ppt/tags/tag146.xml><?xml version="1.0" encoding="utf-8"?>
<p:tagLst xmlns:p="http://schemas.openxmlformats.org/presentationml/2006/main">
  <p:tag name="PA" val="v4.1.3"/>
</p:tagLst>
</file>

<file path=ppt/tags/tag147.xml><?xml version="1.0" encoding="utf-8"?>
<p:tagLst xmlns:p="http://schemas.openxmlformats.org/presentationml/2006/main">
  <p:tag name="PA" val="v4.1.3"/>
</p:tagLst>
</file>

<file path=ppt/tags/tag148.xml><?xml version="1.0" encoding="utf-8"?>
<p:tagLst xmlns:p="http://schemas.openxmlformats.org/presentationml/2006/main">
  <p:tag name="KSO_WM_SLIDE_ITEM_CNT" val="4"/>
</p:tagLst>
</file>

<file path=ppt/tags/tag149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50.xml><?xml version="1.0" encoding="utf-8"?>
<p:tagLst xmlns:p="http://schemas.openxmlformats.org/presentationml/2006/main">
  <p:tag name="PA" val="v4.1.3"/>
</p:tagLst>
</file>

<file path=ppt/tags/tag151.xml><?xml version="1.0" encoding="utf-8"?>
<p:tagLst xmlns:p="http://schemas.openxmlformats.org/presentationml/2006/main">
  <p:tag name="KSO_WM_SLIDE_ITEM_CNT" val="4"/>
</p:tagLst>
</file>

<file path=ppt/tags/tag152.xml><?xml version="1.0" encoding="utf-8"?>
<p:tagLst xmlns:p="http://schemas.openxmlformats.org/presentationml/2006/main">
  <p:tag name="PA" val="v4.1.3"/>
</p:tagLst>
</file>

<file path=ppt/tags/tag153.xml><?xml version="1.0" encoding="utf-8"?>
<p:tagLst xmlns:p="http://schemas.openxmlformats.org/presentationml/2006/main">
  <p:tag name="PA" val="v4.1.3"/>
</p:tagLst>
</file>

<file path=ppt/tags/tag154.xml><?xml version="1.0" encoding="utf-8"?>
<p:tagLst xmlns:p="http://schemas.openxmlformats.org/presentationml/2006/main">
  <p:tag name="KSO_WM_SLIDE_ITEM_CNT" val="4"/>
</p:tagLst>
</file>

<file path=ppt/tags/tag155.xml><?xml version="1.0" encoding="utf-8"?>
<p:tagLst xmlns:p="http://schemas.openxmlformats.org/presentationml/2006/main">
  <p:tag name="PA" val="v4.1.3"/>
</p:tagLst>
</file>

<file path=ppt/tags/tag156.xml><?xml version="1.0" encoding="utf-8"?>
<p:tagLst xmlns:p="http://schemas.openxmlformats.org/presentationml/2006/main">
  <p:tag name="PA" val="v4.1.3"/>
</p:tagLst>
</file>

<file path=ppt/tags/tag157.xml><?xml version="1.0" encoding="utf-8"?>
<p:tagLst xmlns:p="http://schemas.openxmlformats.org/presentationml/2006/main">
  <p:tag name="KSO_WM_SLIDE_ITEM_CNT" val="4"/>
</p:tagLst>
</file>

<file path=ppt/tags/tag158.xml><?xml version="1.0" encoding="utf-8"?>
<p:tagLst xmlns:p="http://schemas.openxmlformats.org/presentationml/2006/main">
  <p:tag name="PA" val="v4.1.3"/>
</p:tagLst>
</file>

<file path=ppt/tags/tag159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60.xml><?xml version="1.0" encoding="utf-8"?>
<p:tagLst xmlns:p="http://schemas.openxmlformats.org/presentationml/2006/main">
  <p:tag name="PA" val="v4.1.3"/>
</p:tagLst>
</file>

<file path=ppt/tags/tag161.xml><?xml version="1.0" encoding="utf-8"?>
<p:tagLst xmlns:p="http://schemas.openxmlformats.org/presentationml/2006/main">
  <p:tag name="PA" val="v4.1.3"/>
</p:tagLst>
</file>

<file path=ppt/tags/tag162.xml><?xml version="1.0" encoding="utf-8"?>
<p:tagLst xmlns:p="http://schemas.openxmlformats.org/presentationml/2006/main">
  <p:tag name="PA" val="v4.1.3"/>
</p:tagLst>
</file>

<file path=ppt/tags/tag163.xml><?xml version="1.0" encoding="utf-8"?>
<p:tagLst xmlns:p="http://schemas.openxmlformats.org/presentationml/2006/main">
  <p:tag name="PA" val="v4.1.3"/>
</p:tagLst>
</file>

<file path=ppt/tags/tag164.xml><?xml version="1.0" encoding="utf-8"?>
<p:tagLst xmlns:p="http://schemas.openxmlformats.org/presentationml/2006/main">
  <p:tag name="PA" val="v4.1.3"/>
</p:tagLst>
</file>

<file path=ppt/tags/tag165.xml><?xml version="1.0" encoding="utf-8"?>
<p:tagLst xmlns:p="http://schemas.openxmlformats.org/presentationml/2006/main">
  <p:tag name="PA" val="v4.1.3"/>
</p:tagLst>
</file>

<file path=ppt/tags/tag166.xml><?xml version="1.0" encoding="utf-8"?>
<p:tagLst xmlns:p="http://schemas.openxmlformats.org/presentationml/2006/main">
  <p:tag name="PA" val="v4.1.3"/>
</p:tagLst>
</file>

<file path=ppt/tags/tag167.xml><?xml version="1.0" encoding="utf-8"?>
<p:tagLst xmlns:p="http://schemas.openxmlformats.org/presentationml/2006/main">
  <p:tag name="PA" val="v4.1.3"/>
</p:tagLst>
</file>

<file path=ppt/tags/tag168.xml><?xml version="1.0" encoding="utf-8"?>
<p:tagLst xmlns:p="http://schemas.openxmlformats.org/presentationml/2006/main">
  <p:tag name="PA" val="v4.1.3"/>
</p:tagLst>
</file>

<file path=ppt/tags/tag169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KSO_WM_SLIDE_ITEM_CNT" val="4"/>
</p:tagLst>
</file>

<file path=ppt/tags/tag170.xml><?xml version="1.0" encoding="utf-8"?>
<p:tagLst xmlns:p="http://schemas.openxmlformats.org/presentationml/2006/main">
  <p:tag name="PA" val="v4.1.3"/>
</p:tagLst>
</file>

<file path=ppt/tags/tag171.xml><?xml version="1.0" encoding="utf-8"?>
<p:tagLst xmlns:p="http://schemas.openxmlformats.org/presentationml/2006/main">
  <p:tag name="PA" val="v4.1.3"/>
</p:tagLst>
</file>

<file path=ppt/tags/tag172.xml><?xml version="1.0" encoding="utf-8"?>
<p:tagLst xmlns:p="http://schemas.openxmlformats.org/presentationml/2006/main">
  <p:tag name="PA" val="v4.1.3"/>
</p:tagLst>
</file>

<file path=ppt/tags/tag173.xml><?xml version="1.0" encoding="utf-8"?>
<p:tagLst xmlns:p="http://schemas.openxmlformats.org/presentationml/2006/main">
  <p:tag name="PA" val="v4.1.3"/>
</p:tagLst>
</file>

<file path=ppt/tags/tag174.xml><?xml version="1.0" encoding="utf-8"?>
<p:tagLst xmlns:p="http://schemas.openxmlformats.org/presentationml/2006/main">
  <p:tag name="PA" val="v4.1.3"/>
</p:tagLst>
</file>

<file path=ppt/tags/tag175.xml><?xml version="1.0" encoding="utf-8"?>
<p:tagLst xmlns:p="http://schemas.openxmlformats.org/presentationml/2006/main">
  <p:tag name="PA" val="v4.1.3"/>
</p:tagLst>
</file>

<file path=ppt/tags/tag176.xml><?xml version="1.0" encoding="utf-8"?>
<p:tagLst xmlns:p="http://schemas.openxmlformats.org/presentationml/2006/main">
  <p:tag name="PA" val="v4.1.3"/>
</p:tagLst>
</file>

<file path=ppt/tags/tag177.xml><?xml version="1.0" encoding="utf-8"?>
<p:tagLst xmlns:p="http://schemas.openxmlformats.org/presentationml/2006/main">
  <p:tag name="PA" val="v4.1.3"/>
</p:tagLst>
</file>

<file path=ppt/tags/tag178.xml><?xml version="1.0" encoding="utf-8"?>
<p:tagLst xmlns:p="http://schemas.openxmlformats.org/presentationml/2006/main">
  <p:tag name="PA" val="v4.1.3"/>
</p:tagLst>
</file>

<file path=ppt/tags/tag179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KSO_WM_SLIDE_ITEM_CNT" val="4"/>
</p:tagLst>
</file>

<file path=ppt/tags/tag180.xml><?xml version="1.0" encoding="utf-8"?>
<p:tagLst xmlns:p="http://schemas.openxmlformats.org/presentationml/2006/main">
  <p:tag name="PA" val="v4.1.3"/>
</p:tagLst>
</file>

<file path=ppt/tags/tag181.xml><?xml version="1.0" encoding="utf-8"?>
<p:tagLst xmlns:p="http://schemas.openxmlformats.org/presentationml/2006/main">
  <p:tag name="KSO_WM_DOC_GUID" val="{ebae741e-f6be-4508-b345-b70f422bb642}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KSO_WM_SLIDE_ITEM_CNT" val="4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KSO_WM_SLIDE_ITEM_CNT" val="4"/>
</p:tagLst>
</file>

<file path=ppt/tags/tag25.xml><?xml version="1.0" encoding="utf-8"?>
<p:tagLst xmlns:p="http://schemas.openxmlformats.org/presentationml/2006/main">
  <p:tag name="KSO_WM_SLIDE_ITEM_CNT" val="4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KSO_WM_SLIDE_ITEM_CNT" val="4"/>
</p:tagLst>
</file>

<file path=ppt/tags/tag29.xml><?xml version="1.0" encoding="utf-8"?>
<p:tagLst xmlns:p="http://schemas.openxmlformats.org/presentationml/2006/main">
  <p:tag name="KSO_WM_SLIDE_ITEM_CNT" val="4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KSO_WM_SLIDE_ITEM_CNT" val="4"/>
</p:tagLst>
</file>

<file path=ppt/tags/tag33.xml><?xml version="1.0" encoding="utf-8"?>
<p:tagLst xmlns:p="http://schemas.openxmlformats.org/presentationml/2006/main">
  <p:tag name="KSO_WM_SLIDE_ITEM_CNT" val="4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KSO_WM_SLIDE_ITEM_CNT" val="4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KSO_WM_SLIDE_ITEM_CNT" val="4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KSO_WM_SLIDE_ITEM_CNT" val="4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KSO_WM_SLIDE_ITEM_CNT" val="4"/>
</p:tagLst>
</file>

<file path=ppt/tags/tag46.xml><?xml version="1.0" encoding="utf-8"?>
<p:tagLst xmlns:p="http://schemas.openxmlformats.org/presentationml/2006/main">
  <p:tag name="KSO_WM_SLIDE_ITEM_CNT" val="4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KSO_WM_SLIDE_ITEM_CNT" val="4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KSO_WM_SLIDE_ITEM_CNT" val="4"/>
</p:tagLst>
</file>

<file path=ppt/tags/tag53.xml><?xml version="1.0" encoding="utf-8"?>
<p:tagLst xmlns:p="http://schemas.openxmlformats.org/presentationml/2006/main">
  <p:tag name="KSO_WM_SLIDE_ITEM_CNT" val="4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KSO_WM_SLIDE_ITEM_CNT" val="4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KSO_WM_SLIDE_ITEM_CNT" val="4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4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ecd97787-aa1a-44f7-9cd0-d0d498a03a01}"/>
  <p:tag name="KSO_WM_UNIT_TEXTBOXSTYLE_INDEX" val="15"/>
  <p:tag name="KSO_WM_UNIT_TEXTBOXSTYLE_TYPE" val="MultPara"/>
</p:tagLst>
</file>

<file path=ppt/tags/tag63.xml><?xml version="1.0" encoding="utf-8"?>
<p:tagLst xmlns:p="http://schemas.openxmlformats.org/presentationml/2006/main">
  <p:tag name="KSO_WM_SLIDE_ITEM_CNT" val="4"/>
</p:tagLst>
</file>

<file path=ppt/tags/tag64.xml><?xml version="1.0" encoding="utf-8"?>
<p:tagLst xmlns:p="http://schemas.openxmlformats.org/presentationml/2006/main">
  <p:tag name="KSO_WM_SLIDE_ITEM_CNT" val="4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KSO_WM_SLIDE_ITEM_CNT" val="4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KSO_WM_SLIDE_ITEM_CNT" val="4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KSO_WM_SLIDE_ITEM_CNT" val="4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KSO_WM_SLIDE_ITEM_CNT" val="4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KSO_WM_SLIDE_ITEM_CNT" val="4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KSO_WM_SLIDE_ITEM_CNT" val="4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KSO_WM_SLIDE_ITEM_CNT" val="4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KSO_WM_SLIDE_ITEM_CNT" val="4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KSO_WM_SLIDE_ITEM_CNT" val="4"/>
</p:tagLst>
</file>

<file path=ppt/tags/tag9.xml><?xml version="1.0" encoding="utf-8"?>
<p:tagLst xmlns:p="http://schemas.openxmlformats.org/presentationml/2006/main">
  <p:tag name="KSO_WM_SLIDE_ITEM_CNT" val="4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KSO_WM_SLIDE_ITEM_CNT" val="4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KSO_WM_SLIDE_ITEM_CNT" val="4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KSO_WM_SLIDE_ITEM_CNT" val="4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9473</Words>
  <Application>WPS 演示</Application>
  <PresentationFormat>宽屏</PresentationFormat>
  <Paragraphs>959</Paragraphs>
  <Slides>71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71</vt:i4>
      </vt:variant>
    </vt:vector>
  </HeadingPairs>
  <TitlesOfParts>
    <vt:vector size="89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Broadway</vt:lpstr>
      <vt:lpstr>Broadway BT</vt:lpstr>
      <vt:lpstr>Arial Unicode MS</vt:lpstr>
      <vt:lpstr>Segoe UI</vt:lpstr>
      <vt:lpstr>Courier New</vt:lpstr>
      <vt:lpstr>Roboto condensed</vt:lpstr>
      <vt:lpstr>Segoe Print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旋转矩阵的推导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5147</cp:revision>
  <dcterms:created xsi:type="dcterms:W3CDTF">2016-08-30T15:34:00Z</dcterms:created>
  <dcterms:modified xsi:type="dcterms:W3CDTF">2019-07-07T01:17:54Z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